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60" r:id="rId1"/>
    <p:sldMasterId id="2147483672" r:id="rId2"/>
  </p:sldMasterIdLst>
  <p:notesMasterIdLst>
    <p:notesMasterId r:id="rId35"/>
  </p:notesMasterIdLst>
  <p:sldIdLst>
    <p:sldId id="580" r:id="rId3"/>
    <p:sldId id="1667" r:id="rId4"/>
    <p:sldId id="1700" r:id="rId5"/>
    <p:sldId id="263" r:id="rId6"/>
    <p:sldId id="534" r:id="rId7"/>
    <p:sldId id="264" r:id="rId8"/>
    <p:sldId id="535" r:id="rId9"/>
    <p:sldId id="265" r:id="rId10"/>
    <p:sldId id="548" r:id="rId11"/>
    <p:sldId id="549" r:id="rId12"/>
    <p:sldId id="386" r:id="rId13"/>
    <p:sldId id="375" r:id="rId14"/>
    <p:sldId id="376" r:id="rId15"/>
    <p:sldId id="377" r:id="rId16"/>
    <p:sldId id="378" r:id="rId17"/>
    <p:sldId id="595" r:id="rId18"/>
    <p:sldId id="600" r:id="rId19"/>
    <p:sldId id="281" r:id="rId20"/>
    <p:sldId id="468" r:id="rId21"/>
    <p:sldId id="469" r:id="rId22"/>
    <p:sldId id="470" r:id="rId23"/>
    <p:sldId id="471" r:id="rId24"/>
    <p:sldId id="472" r:id="rId25"/>
    <p:sldId id="473" r:id="rId26"/>
    <p:sldId id="455" r:id="rId27"/>
    <p:sldId id="464" r:id="rId28"/>
    <p:sldId id="1698" r:id="rId29"/>
    <p:sldId id="1701" r:id="rId30"/>
    <p:sldId id="1702" r:id="rId31"/>
    <p:sldId id="1703" r:id="rId32"/>
    <p:sldId id="1699" r:id="rId33"/>
    <p:sldId id="1665"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FS Magistral Bold" panose="020B0604020202020204" charset="0"/>
      <p:bold r:id="rId40"/>
    </p:embeddedFont>
    <p:embeddedFont>
      <p:font typeface="FS PF BeauSans Pro" panose="020B0604020202020204" charset="0"/>
      <p:regular r:id="rId41"/>
    </p:embeddedFont>
    <p:embeddedFont>
      <p:font typeface="FS PF BeauSans Pro Light" panose="020B0604020202020204" charset="0"/>
      <p:regular r:id="rId42"/>
    </p:embeddedFont>
    <p:embeddedFont>
      <p:font typeface="FS PF BeauSans Pro SemiBold" panose="020B0604020202020204" charset="0"/>
      <p:regular r:id="rId43"/>
      <p:bold r:id="rId44"/>
    </p:embeddedFont>
    <p:embeddedFont>
      <p:font typeface="Lato" panose="020F0502020204030203"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Open Sans Semibold" panose="020B0706030804020204" pitchFamily="34" charset="0"/>
      <p:bold r:id="rId53"/>
      <p:boldItalic r:id="rId54"/>
    </p:embeddedFont>
  </p:embeddedFontLst>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userDrawn="1">
          <p15:clr>
            <a:srgbClr val="A4A3A4"/>
          </p15:clr>
        </p15:guide>
        <p15:guide id="3" pos="295" userDrawn="1">
          <p15:clr>
            <a:srgbClr val="A4A3A4"/>
          </p15:clr>
        </p15:guide>
        <p15:guide id="4" pos="5443" userDrawn="1">
          <p15:clr>
            <a:srgbClr val="A4A3A4"/>
          </p15:clr>
        </p15:guide>
        <p15:guide id="5" orient="horz" pos="214" userDrawn="1">
          <p15:clr>
            <a:srgbClr val="A4A3A4"/>
          </p15:clr>
        </p15:guide>
        <p15:guide id="6" orient="horz" pos="3003" userDrawn="1">
          <p15:clr>
            <a:srgbClr val="A4A3A4"/>
          </p15:clr>
        </p15:guide>
        <p15:guide id="7" pos="1587" userDrawn="1">
          <p15:clr>
            <a:srgbClr val="A4A3A4"/>
          </p15:clr>
        </p15:guide>
        <p15:guide id="8" pos="41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1E37"/>
    <a:srgbClr val="7030A0"/>
    <a:srgbClr val="507EEC"/>
    <a:srgbClr val="E68300"/>
    <a:srgbClr val="40916C"/>
    <a:srgbClr val="F0405F"/>
    <a:srgbClr val="090909"/>
    <a:srgbClr val="FDFDFD"/>
    <a:srgbClr val="DE103C"/>
    <a:srgbClr val="C016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63" autoAdjust="0"/>
    <p:restoredTop sz="80974" autoAdjust="0"/>
  </p:normalViewPr>
  <p:slideViewPr>
    <p:cSldViewPr snapToGrid="0">
      <p:cViewPr varScale="1">
        <p:scale>
          <a:sx n="110" d="100"/>
          <a:sy n="110" d="100"/>
        </p:scale>
        <p:origin x="3738" y="690"/>
      </p:cViewPr>
      <p:guideLst>
        <p:guide pos="2880"/>
        <p:guide orient="horz" pos="1620"/>
        <p:guide pos="295"/>
        <p:guide pos="5443"/>
        <p:guide orient="horz" pos="214"/>
        <p:guide orient="horz" pos="3003"/>
        <p:guide pos="1587"/>
        <p:guide pos="4173"/>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9.fntdata"/><Relationship Id="rId5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8F34B-729D-4534-931D-ADA5BD308912}" type="datetimeFigureOut">
              <a:rPr lang="en-US" smtClean="0"/>
              <a:t>4/21/2023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BB180-6FD2-4A02-AC7C-FABA8F8ED64C}" type="slidenum">
              <a:rPr lang="en-US" smtClean="0"/>
              <a:t>‹#›</a:t>
            </a:fld>
            <a:endParaRPr lang="en-US"/>
          </a:p>
        </p:txBody>
      </p:sp>
    </p:spTree>
    <p:extLst>
      <p:ext uri="{BB962C8B-B14F-4D97-AF65-F5344CB8AC3E}">
        <p14:creationId xmlns:p14="http://schemas.microsoft.com/office/powerpoint/2010/main" val="4028907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Bảo mật là khái niệm giới hạn quyền truy cập vào dữ liệu đối với người dùng và hệ thống được ủy quyền và hạn chế quyền truy cập từ các bên không được ủy quyền =&gt; Nói tóm lại, mục tiêu của bảo mật là ngăn chặn truy cập trái phép vào dữ liệu</a:t>
            </a:r>
          </a:p>
          <a:p>
            <a:r>
              <a:rPr lang="vi-VN" dirty="0"/>
              <a:t>Quyền riêng tư là lĩnh vực liên quan chặt chẽ đến bảo mật và tập trung vào tính bảo mật của dữ liệu cá nhân một cách cụ thể</a:t>
            </a:r>
          </a:p>
          <a:p>
            <a:r>
              <a:rPr lang="vi-VN" dirty="0"/>
              <a:t>Dữ liệu chỉ nên có sẵn cho những người dùng có:</a:t>
            </a:r>
          </a:p>
          <a:p>
            <a:r>
              <a:rPr lang="vi-VN" dirty="0"/>
              <a:t>• Giải phóng mặt bằng • Phê duyệt truy cập chính thức • Cần biết</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4</a:t>
            </a:fld>
            <a:endParaRPr lang="en-US"/>
          </a:p>
        </p:txBody>
      </p:sp>
    </p:spTree>
    <p:extLst>
      <p:ext uri="{BB962C8B-B14F-4D97-AF65-F5344CB8AC3E}">
        <p14:creationId xmlns:p14="http://schemas.microsoft.com/office/powerpoint/2010/main" val="2672518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Các</a:t>
            </a:r>
            <a:r>
              <a:rPr lang="en-US" dirty="0"/>
              <a:t> </a:t>
            </a:r>
            <a:r>
              <a:rPr lang="en-US" dirty="0" err="1"/>
              <a:t>quá</a:t>
            </a:r>
            <a:r>
              <a:rPr lang="en-US" dirty="0"/>
              <a:t> </a:t>
            </a:r>
            <a:r>
              <a:rPr lang="en-US" dirty="0" err="1"/>
              <a:t>trình</a:t>
            </a:r>
            <a:r>
              <a:rPr lang="en-US" dirty="0"/>
              <a:t> </a:t>
            </a:r>
            <a:r>
              <a:rPr lang="en-US" dirty="0" err="1"/>
              <a:t>xác</a:t>
            </a:r>
            <a:r>
              <a:rPr lang="en-US" dirty="0"/>
              <a:t> </a:t>
            </a:r>
            <a:r>
              <a:rPr lang="en-US" dirty="0" err="1"/>
              <a:t>định</a:t>
            </a:r>
            <a:r>
              <a:rPr lang="en-US" dirty="0"/>
              <a:t>, </a:t>
            </a:r>
            <a:r>
              <a:rPr lang="en-US" dirty="0" err="1"/>
              <a:t>phân</a:t>
            </a:r>
            <a:r>
              <a:rPr lang="en-US" dirty="0"/>
              <a:t> </a:t>
            </a:r>
            <a:r>
              <a:rPr lang="en-US" dirty="0" err="1"/>
              <a:t>tích</a:t>
            </a:r>
            <a:r>
              <a:rPr lang="en-US" dirty="0"/>
              <a:t>, </a:t>
            </a:r>
            <a:r>
              <a:rPr lang="en-US" dirty="0" err="1"/>
              <a:t>đánh</a:t>
            </a:r>
            <a:r>
              <a:rPr lang="en-US" dirty="0"/>
              <a:t> </a:t>
            </a:r>
            <a:r>
              <a:rPr lang="en-US" dirty="0" err="1"/>
              <a:t>giá</a:t>
            </a:r>
            <a:r>
              <a:rPr lang="en-US" dirty="0"/>
              <a:t>, </a:t>
            </a:r>
            <a:r>
              <a:rPr lang="en-US" dirty="0" err="1"/>
              <a:t>giảm</a:t>
            </a:r>
            <a:r>
              <a:rPr lang="en-US" dirty="0"/>
              <a:t> </a:t>
            </a:r>
            <a:r>
              <a:rPr lang="en-US" dirty="0" err="1"/>
              <a:t>thiểu</a:t>
            </a:r>
            <a:r>
              <a:rPr lang="en-US" dirty="0"/>
              <a:t> </a:t>
            </a:r>
            <a:r>
              <a:rPr lang="en-US" dirty="0" err="1"/>
              <a:t>hoặc</a:t>
            </a:r>
            <a:r>
              <a:rPr lang="en-US" dirty="0"/>
              <a:t> </a:t>
            </a:r>
            <a:r>
              <a:rPr lang="en-US" dirty="0" err="1"/>
              <a:t>chuyển</a:t>
            </a:r>
            <a:r>
              <a:rPr lang="en-US" dirty="0"/>
              <a:t> </a:t>
            </a:r>
            <a:r>
              <a:rPr lang="en-US" dirty="0" err="1"/>
              <a:t>giao</a:t>
            </a:r>
            <a:r>
              <a:rPr lang="en-US" dirty="0"/>
              <a:t> </a:t>
            </a:r>
            <a:r>
              <a:rPr lang="en-US" dirty="0" err="1"/>
              <a:t>rủi</a:t>
            </a:r>
            <a:r>
              <a:rPr lang="en-US" dirty="0"/>
              <a:t> ro. </a:t>
            </a:r>
            <a:r>
              <a:rPr lang="en-US" dirty="0" err="1"/>
              <a:t>Mục</a:t>
            </a:r>
            <a:r>
              <a:rPr lang="en-US" dirty="0"/>
              <a:t> </a:t>
            </a:r>
            <a:r>
              <a:rPr lang="en-US" dirty="0" err="1"/>
              <a:t>tiêu</a:t>
            </a:r>
            <a:r>
              <a:rPr lang="en-US" dirty="0"/>
              <a:t> </a:t>
            </a:r>
            <a:r>
              <a:rPr lang="en-US" dirty="0" err="1"/>
              <a:t>chính</a:t>
            </a:r>
            <a:r>
              <a:rPr lang="en-US" dirty="0"/>
              <a:t> </a:t>
            </a:r>
            <a:r>
              <a:rPr lang="en-US" dirty="0" err="1"/>
              <a:t>của</a:t>
            </a:r>
            <a:r>
              <a:rPr lang="en-US" dirty="0"/>
              <a:t> </a:t>
            </a:r>
            <a:r>
              <a:rPr lang="en-US" dirty="0" err="1"/>
              <a:t>nó</a:t>
            </a:r>
            <a:r>
              <a:rPr lang="en-US" dirty="0"/>
              <a:t> </a:t>
            </a:r>
            <a:r>
              <a:rPr lang="en-US" dirty="0" err="1"/>
              <a:t>là</a:t>
            </a:r>
            <a:r>
              <a:rPr lang="en-US" dirty="0"/>
              <a:t> </a:t>
            </a:r>
            <a:r>
              <a:rPr lang="en-US" dirty="0" err="1"/>
              <a:t>giảm</a:t>
            </a:r>
            <a:r>
              <a:rPr lang="en-US" dirty="0"/>
              <a:t> </a:t>
            </a:r>
            <a:r>
              <a:rPr lang="en-US" dirty="0" err="1"/>
              <a:t>xác</a:t>
            </a:r>
            <a:r>
              <a:rPr lang="en-US" dirty="0"/>
              <a:t> </a:t>
            </a:r>
            <a:r>
              <a:rPr lang="en-US" dirty="0" err="1"/>
              <a:t>suất</a:t>
            </a:r>
            <a:r>
              <a:rPr lang="en-US" dirty="0"/>
              <a:t> </a:t>
            </a:r>
            <a:r>
              <a:rPr lang="en-US" dirty="0" err="1"/>
              <a:t>hoặc</a:t>
            </a:r>
            <a:r>
              <a:rPr lang="en-US" dirty="0"/>
              <a:t> </a:t>
            </a:r>
            <a:r>
              <a:rPr lang="en-US" dirty="0" err="1"/>
              <a:t>tác</a:t>
            </a:r>
            <a:r>
              <a:rPr lang="en-US" dirty="0"/>
              <a:t> </a:t>
            </a:r>
            <a:r>
              <a:rPr lang="en-US" dirty="0" err="1"/>
              <a:t>động</a:t>
            </a:r>
            <a:r>
              <a:rPr lang="en-US" dirty="0"/>
              <a:t> </a:t>
            </a:r>
            <a:r>
              <a:rPr lang="en-US" dirty="0" err="1"/>
              <a:t>của</a:t>
            </a:r>
            <a:r>
              <a:rPr lang="en-US" dirty="0"/>
              <a:t> </a:t>
            </a:r>
            <a:r>
              <a:rPr lang="en-US" dirty="0" err="1"/>
              <a:t>rủi</a:t>
            </a:r>
            <a:r>
              <a:rPr lang="en-US" dirty="0"/>
              <a:t> ro.</a:t>
            </a:r>
          </a:p>
          <a:p>
            <a:r>
              <a:rPr lang="en-US" dirty="0" err="1"/>
              <a:t>Chủ</a:t>
            </a:r>
            <a:r>
              <a:rPr lang="en-US" dirty="0"/>
              <a:t> </a:t>
            </a:r>
            <a:r>
              <a:rPr lang="en-US" dirty="0" err="1"/>
              <a:t>đề</a:t>
            </a:r>
            <a:r>
              <a:rPr lang="en-US" dirty="0"/>
              <a:t> </a:t>
            </a:r>
            <a:r>
              <a:rPr lang="en-US" dirty="0" err="1"/>
              <a:t>tóm</a:t>
            </a:r>
            <a:r>
              <a:rPr lang="en-US" dirty="0"/>
              <a:t> </a:t>
            </a:r>
            <a:r>
              <a:rPr lang="en-US" dirty="0" err="1"/>
              <a:t>tắt</a:t>
            </a:r>
            <a:r>
              <a:rPr lang="en-US" dirty="0"/>
              <a:t> bao </a:t>
            </a:r>
            <a:r>
              <a:rPr lang="en-US" dirty="0" err="1"/>
              <a:t>gồm</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rủi</a:t>
            </a:r>
            <a:r>
              <a:rPr lang="en-US" dirty="0"/>
              <a:t> </a:t>
            </a:r>
            <a:r>
              <a:rPr lang="en-US" dirty="0" err="1"/>
              <a:t>ro</a:t>
            </a:r>
            <a:endParaRPr lang="en-US" dirty="0"/>
          </a:p>
          <a:p>
            <a:r>
              <a:rPr lang="en-US" dirty="0"/>
              <a:t>Bao </a:t>
            </a:r>
            <a:r>
              <a:rPr lang="en-US" dirty="0" err="1"/>
              <a:t>gồm</a:t>
            </a:r>
            <a:r>
              <a:rPr lang="en-US" dirty="0"/>
              <a:t> </a:t>
            </a:r>
            <a:r>
              <a:rPr lang="en-US" dirty="0" err="1"/>
              <a:t>Xác</a:t>
            </a:r>
            <a:r>
              <a:rPr lang="en-US" dirty="0"/>
              <a:t> </a:t>
            </a:r>
            <a:r>
              <a:rPr lang="en-US" dirty="0" err="1"/>
              <a:t>định</a:t>
            </a:r>
            <a:r>
              <a:rPr lang="en-US" dirty="0"/>
              <a:t>, </a:t>
            </a:r>
            <a:r>
              <a:rPr lang="en-US" dirty="0" err="1"/>
              <a:t>Phân</a:t>
            </a:r>
            <a:r>
              <a:rPr lang="en-US" dirty="0"/>
              <a:t> </a:t>
            </a:r>
            <a:r>
              <a:rPr lang="en-US" dirty="0" err="1"/>
              <a:t>tích</a:t>
            </a:r>
            <a:r>
              <a:rPr lang="en-US" dirty="0"/>
              <a:t>, </a:t>
            </a:r>
            <a:r>
              <a:rPr lang="en-US" dirty="0" err="1"/>
              <a:t>Phản</a:t>
            </a:r>
            <a:r>
              <a:rPr lang="en-US" dirty="0"/>
              <a:t> </a:t>
            </a:r>
            <a:r>
              <a:rPr lang="en-US" dirty="0" err="1"/>
              <a:t>hồi</a:t>
            </a:r>
            <a:r>
              <a:rPr lang="en-US" dirty="0"/>
              <a:t> </a:t>
            </a:r>
            <a:r>
              <a:rPr lang="en-US" dirty="0" err="1"/>
              <a:t>và</a:t>
            </a:r>
            <a:r>
              <a:rPr lang="en-US" dirty="0"/>
              <a:t> </a:t>
            </a:r>
            <a:r>
              <a:rPr lang="en-US" dirty="0" err="1"/>
              <a:t>Rủi</a:t>
            </a:r>
            <a:r>
              <a:rPr lang="en-US" dirty="0"/>
              <a:t> </a:t>
            </a:r>
            <a:r>
              <a:rPr lang="en-US" dirty="0" err="1"/>
              <a:t>ro</a:t>
            </a:r>
            <a:r>
              <a:rPr lang="en-US" dirty="0"/>
              <a:t> </a:t>
            </a:r>
            <a:r>
              <a:rPr lang="en-US" dirty="0" err="1"/>
              <a:t>Đang</a:t>
            </a:r>
            <a:r>
              <a:rPr lang="en-US" dirty="0"/>
              <a:t> </a:t>
            </a:r>
            <a:r>
              <a:rPr lang="en-US" dirty="0" err="1"/>
              <a:t>diễn</a:t>
            </a:r>
            <a:r>
              <a:rPr lang="en-US" dirty="0"/>
              <a:t> </a:t>
            </a:r>
            <a:r>
              <a:rPr lang="en-US" dirty="0" err="1"/>
              <a:t>ra</a:t>
            </a:r>
            <a:endParaRPr lang="en-US" dirty="0"/>
          </a:p>
          <a:p>
            <a:r>
              <a:rPr lang="en-US" dirty="0" err="1"/>
              <a:t>Giám</a:t>
            </a:r>
            <a:r>
              <a:rPr lang="en-US" dirty="0"/>
              <a:t> </a:t>
            </a:r>
            <a:r>
              <a:rPr lang="en-US" dirty="0" err="1"/>
              <a:t>sát</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14</a:t>
            </a:fld>
            <a:endParaRPr lang="en-US"/>
          </a:p>
        </p:txBody>
      </p:sp>
    </p:spTree>
    <p:extLst>
      <p:ext uri="{BB962C8B-B14F-4D97-AF65-F5344CB8AC3E}">
        <p14:creationId xmlns:p14="http://schemas.microsoft.com/office/powerpoint/2010/main" val="2675733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Quản lý rủi ro</a:t>
            </a:r>
          </a:p>
          <a:p>
            <a:r>
              <a:rPr lang="vi-VN" dirty="0"/>
              <a:t>Nhận dạng rủi ro</a:t>
            </a:r>
          </a:p>
          <a:p>
            <a:r>
              <a:rPr lang="vi-VN" dirty="0"/>
              <a:t>Xác định và định giá tài sản</a:t>
            </a:r>
          </a:p>
          <a:p>
            <a:r>
              <a:rPr lang="vi-VN" dirty="0"/>
              <a:t>Xác định các mối đe dọa và lỗ hổng</a:t>
            </a:r>
          </a:p>
          <a:p>
            <a:r>
              <a:rPr lang="vi-VN" dirty="0"/>
              <a:t>Phân tích rủi ro</a:t>
            </a:r>
          </a:p>
          <a:p>
            <a:r>
              <a:rPr lang="vi-VN" dirty="0"/>
              <a:t>định tính</a:t>
            </a:r>
          </a:p>
          <a:p>
            <a:r>
              <a:rPr lang="vi-VN" dirty="0"/>
              <a:t>Định lượng</a:t>
            </a:r>
          </a:p>
          <a:p>
            <a:r>
              <a:rPr lang="vi-VN" dirty="0"/>
              <a:t>Giảm thiểu rủi ro/Ứng phó</a:t>
            </a:r>
          </a:p>
          <a:p>
            <a:r>
              <a:rPr lang="vi-VN" dirty="0"/>
              <a:t>Giảm/Tránh</a:t>
            </a:r>
          </a:p>
          <a:p>
            <a:r>
              <a:rPr lang="vi-VN" dirty="0"/>
              <a:t>Chuyển khoản</a:t>
            </a:r>
          </a:p>
          <a:p>
            <a:r>
              <a:rPr lang="vi-VN" dirty="0"/>
              <a:t>Chấp nhận/Từ chối</a:t>
            </a:r>
          </a:p>
          <a:p>
            <a:r>
              <a:rPr lang="vi-VN" dirty="0"/>
              <a:t>Giám sát rủi ro liên tục</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15</a:t>
            </a:fld>
            <a:endParaRPr lang="en-US"/>
          </a:p>
        </p:txBody>
      </p:sp>
    </p:spTree>
    <p:extLst>
      <p:ext uri="{BB962C8B-B14F-4D97-AF65-F5344CB8AC3E}">
        <p14:creationId xmlns:p14="http://schemas.microsoft.com/office/powerpoint/2010/main" val="206696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Phân loại kiểm soát an ninh:</a:t>
            </a:r>
          </a:p>
          <a:p>
            <a:r>
              <a:rPr lang="vi-VN" dirty="0"/>
              <a:t>Kỹ thuật</a:t>
            </a:r>
          </a:p>
          <a:p>
            <a:r>
              <a:rPr lang="vi-VN" dirty="0"/>
              <a:t>Thuộc vật chất</a:t>
            </a:r>
          </a:p>
          <a:p>
            <a:r>
              <a:rPr lang="vi-VN" dirty="0"/>
              <a:t>Hành chính</a:t>
            </a:r>
          </a:p>
          <a:p>
            <a:endParaRPr lang="vi-VN" dirty="0"/>
          </a:p>
          <a:p>
            <a:r>
              <a:rPr lang="vi-VN" dirty="0"/>
              <a:t>Các loại kiểm soát an ninh:</a:t>
            </a:r>
          </a:p>
          <a:p>
            <a:r>
              <a:rPr lang="vi-VN" dirty="0"/>
              <a:t>Phòng ngừa: Ngăn chặn rủi ro xảy ra, chẳng hạn như xác thực để hạn chế truy cập trái phép, IPS để ngăn chặn các cuộc tấn công mạng.</a:t>
            </a:r>
          </a:p>
          <a:p>
            <a:r>
              <a:rPr lang="vi-VN" dirty="0"/>
              <a:t>Thám tử: Trợ giúp trong hoặc sau một cuộc tấn công, như giám sát bằng </a:t>
            </a:r>
            <a:r>
              <a:rPr lang="vi-VN" dirty="0" err="1"/>
              <a:t>video</a:t>
            </a:r>
            <a:endParaRPr lang="vi-VN" dirty="0"/>
          </a:p>
          <a:p>
            <a:r>
              <a:rPr lang="vi-VN" dirty="0"/>
              <a:t>Khắc phục: Sửa một hệ thống hoặc quy trình bị hỏng, chẳng hạn như phần mềm chống vi-rút xóa một tệp đáng ngờ</a:t>
            </a:r>
          </a:p>
          <a:p>
            <a:r>
              <a:rPr lang="vi-VN" dirty="0"/>
              <a:t>Khôi phục: Khôi phục chức năng sau sự cố bảo mật, chẳng hạn như khôi phục từ bản sao lưu</a:t>
            </a:r>
          </a:p>
          <a:p>
            <a:r>
              <a:rPr lang="vi-VN" dirty="0"/>
              <a:t>Răn đe: Xua đuổi những kẻ tấn công, giống như biển báo "Coi chừng chó"</a:t>
            </a:r>
          </a:p>
          <a:p>
            <a:r>
              <a:rPr lang="vi-VN" dirty="0"/>
              <a:t>Bù đắp: Kiểm soát bổ sung để bù đắp cho điểm yếu trong các kiểm soát khác</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16</a:t>
            </a:fld>
            <a:endParaRPr lang="en-US"/>
          </a:p>
        </p:txBody>
      </p:sp>
    </p:spTree>
    <p:extLst>
      <p:ext uri="{BB962C8B-B14F-4D97-AF65-F5344CB8AC3E}">
        <p14:creationId xmlns:p14="http://schemas.microsoft.com/office/powerpoint/2010/main" val="335843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Khung rủi ro là một quy trình có cấu trúc để xác định, đánh giá và quản lý rủi ro của một tổ chức</a:t>
            </a:r>
          </a:p>
          <a:p>
            <a:r>
              <a:rPr lang="vi-VN" dirty="0"/>
              <a:t>Khung rủi ro đề cập đến việc đánh giá, kiểm soát, giám sát và kiểm toán hệ thống thông tin để cung cấp các biện pháp kiểm soát nội bộ nhằm đưa rủi ro đến mức có thể chấp nhận được</a:t>
            </a:r>
          </a:p>
          <a:p>
            <a:r>
              <a:rPr lang="vi-VN" dirty="0"/>
              <a:t>Khung rủi ro nổi tiếng:</a:t>
            </a:r>
          </a:p>
          <a:p>
            <a:r>
              <a:rPr lang="vi-VN" dirty="0"/>
              <a:t>ISO31000</a:t>
            </a:r>
          </a:p>
          <a:p>
            <a:r>
              <a:rPr lang="vi-VN" dirty="0"/>
              <a:t>Khung quản lý rủi ro NIST</a:t>
            </a:r>
          </a:p>
          <a:p>
            <a:r>
              <a:rPr lang="vi-VN" dirty="0"/>
              <a:t>COBIT và rủi </a:t>
            </a:r>
            <a:r>
              <a:rPr lang="vi-VN" dirty="0" err="1"/>
              <a:t>roIT</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17</a:t>
            </a:fld>
            <a:endParaRPr lang="en-US"/>
          </a:p>
        </p:txBody>
      </p:sp>
    </p:spTree>
    <p:extLst>
      <p:ext uri="{BB962C8B-B14F-4D97-AF65-F5344CB8AC3E}">
        <p14:creationId xmlns:p14="http://schemas.microsoft.com/office/powerpoint/2010/main" val="2940987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Định nghĩa ISC2: Một cấu trúc danh nghĩa phác thảo cách tiếp cận của tổ chức đối với bảo mật, bao gồm danh sách các quy trình, thủ tục và giải pháp bảo mật cụ thể được sử dụng bởi tổ chức.</a:t>
            </a:r>
          </a:p>
          <a:p>
            <a:endParaRPr lang="vi-VN" dirty="0"/>
          </a:p>
          <a:p>
            <a:r>
              <a:rPr lang="vi-VN" dirty="0"/>
              <a:t>Các tổ chức thường chọn các khung kiểm soát bảo mật dựa trên ngành của họ.</a:t>
            </a:r>
          </a:p>
          <a:p>
            <a:endParaRPr lang="vi-VN" dirty="0"/>
          </a:p>
          <a:p>
            <a:r>
              <a:rPr lang="vi-VN" dirty="0"/>
              <a:t>Chuỗi ISO/IEC 27000</a:t>
            </a:r>
          </a:p>
          <a:p>
            <a:r>
              <a:rPr lang="vi-VN" dirty="0"/>
              <a:t>NIST 800-53</a:t>
            </a:r>
          </a:p>
          <a:p>
            <a:r>
              <a:rPr lang="vi-VN" dirty="0"/>
              <a:t>Khung an ninh mạng NIST</a:t>
            </a:r>
          </a:p>
          <a:p>
            <a:r>
              <a:rPr lang="vi-VN" dirty="0"/>
              <a:t>Kiểm soát bảo mật quan trọng của CIS</a:t>
            </a:r>
          </a:p>
          <a:p>
            <a:r>
              <a:rPr lang="vi-VN" dirty="0"/>
              <a:t>GDPR, SOX, GLBA, ITIL, PCIDSS, HIPAA….</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18</a:t>
            </a:fld>
            <a:endParaRPr lang="en-GB"/>
          </a:p>
        </p:txBody>
      </p:sp>
    </p:spTree>
    <p:extLst>
      <p:ext uri="{BB962C8B-B14F-4D97-AF65-F5344CB8AC3E}">
        <p14:creationId xmlns:p14="http://schemas.microsoft.com/office/powerpoint/2010/main" val="280245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NIST 800-53: Kiểm soát bảo mật và quyền riêng tư cho các tổ chức và hệ thống thông tin liên bang</a:t>
            </a:r>
          </a:p>
          <a:p>
            <a:r>
              <a:rPr lang="vi-VN" dirty="0"/>
              <a:t>Được tạo ra để hỗ trợ các cơ quan chính phủ Hoa Kỳ quản lý các chương trình bảo mật của họ</a:t>
            </a:r>
          </a:p>
          <a:p>
            <a:r>
              <a:rPr lang="vi-VN" dirty="0"/>
              <a:t>Được coi là một trong những cơ sở toàn diện nhất về kiểm soát an ninh và được tham chiếu trong nhiều ngành công nghiệp trên toàn cầu</a:t>
            </a:r>
          </a:p>
          <a:p>
            <a:r>
              <a:rPr lang="vi-VN" dirty="0"/>
              <a:t>Hàng trăm kiểm soát an ninh trên 18 họ kiểm soát:</a:t>
            </a:r>
          </a:p>
          <a:p>
            <a:r>
              <a:rPr lang="vi-VN" dirty="0"/>
              <a:t>Kiểm soát truy cập (AC)</a:t>
            </a:r>
          </a:p>
          <a:p>
            <a:r>
              <a:rPr lang="vi-VN" dirty="0"/>
              <a:t>Nhận thức và đào tạo (AT)</a:t>
            </a:r>
          </a:p>
          <a:p>
            <a:r>
              <a:rPr lang="vi-VN" dirty="0"/>
              <a:t>Kiểm toán và trách nhiệm giải trình (AU)</a:t>
            </a:r>
          </a:p>
          <a:p>
            <a:r>
              <a:rPr lang="vi-VN" dirty="0"/>
              <a:t>Đánh giá và ủy quyền bảo mật (CA)</a:t>
            </a:r>
          </a:p>
          <a:p>
            <a:r>
              <a:rPr lang="vi-VN" dirty="0"/>
              <a:t>Quản lý cấu hình (CM)</a:t>
            </a:r>
          </a:p>
          <a:p>
            <a:r>
              <a:rPr lang="vi-VN" dirty="0"/>
              <a:t>Lập kế hoạch dự phòng (CP)</a:t>
            </a:r>
          </a:p>
          <a:p>
            <a:r>
              <a:rPr lang="vi-VN" dirty="0"/>
              <a:t>……</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19</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NIST CSF: Xuất bản lần đầu vào năm 2014.</a:t>
            </a:r>
          </a:p>
          <a:p>
            <a:r>
              <a:rPr lang="vi-VN" dirty="0"/>
              <a:t>NIST CSF v1.1 là phiên bản hiện tại và được phát hành vào năm 2018</a:t>
            </a:r>
          </a:p>
          <a:p>
            <a:r>
              <a:rPr lang="vi-VN" dirty="0"/>
              <a:t>  Tập hợp các tiêu chuẩn, nguyên tắc và phương pháp hay nhất để quản lý rủi ro an ninh mạng.</a:t>
            </a:r>
          </a:p>
          <a:p>
            <a:r>
              <a:rPr lang="vi-VN" dirty="0"/>
              <a:t>Tập trung vào các ngành được coi là “cơ sở hạ tầng quan trọng”—các ngành như ngân hàng, năng lượng và truyền thông.</a:t>
            </a:r>
          </a:p>
          <a:p>
            <a:r>
              <a:rPr lang="vi-VN" dirty="0"/>
              <a:t>Đạt được sự phổ biến ngày càng tăng</a:t>
            </a:r>
          </a:p>
          <a:p>
            <a:r>
              <a:rPr lang="vi-VN" dirty="0"/>
              <a:t>Phù hợp với các biện pháp kiểm soát và thực tiễn tốt nhất trong NIST 800-53 và các khuôn khổ kiểm soát khác, nhưng được thiết kế để trở thành một lựa chọn linh hoạt và dễ hiểu hơn cho các công ty thuộc khu vực tư nhân để thích ứng.</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20</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4AE4DE-B1C9-4ED3-BCAF-33457F5B6DE1}" type="slidenum">
              <a:rPr lang="en-GB" smtClean="0"/>
              <a:t>21</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NĂM CHỨC NĂNG CỐT LÕI:</a:t>
            </a:r>
          </a:p>
          <a:p>
            <a:r>
              <a:rPr lang="vi-VN" dirty="0"/>
              <a:t>Xác định (ID): Phát triển hiểu biết về tổ chức để quản lý rủi ro an ninh mạng đối với hệ thống, con người, tài sản, dữ liệu và khả năng.</a:t>
            </a:r>
          </a:p>
          <a:p>
            <a:r>
              <a:rPr lang="vi-VN" dirty="0"/>
              <a:t>Bảo vệ (PR): Phát triển và thực hiện các biện pháp bảo vệ phù hợp để đảm bảo cung cấp các dịch vụ quan trọng.</a:t>
            </a:r>
          </a:p>
          <a:p>
            <a:r>
              <a:rPr lang="vi-VN" dirty="0"/>
              <a:t>Phát hiện (DE): Phát triển và triển khai các hoạt động thích hợp để xác định sự xuất hiện của một sự kiện an ninh mạng.</a:t>
            </a:r>
          </a:p>
          <a:p>
            <a:r>
              <a:rPr lang="vi-VN" dirty="0"/>
              <a:t>Ứng phó (RS): Phát triển và triển khai các hoạt động phù hợp để thực hiện hành động liên quan đến sự cố an ninh mạng đã phát hiện.</a:t>
            </a:r>
          </a:p>
          <a:p>
            <a:r>
              <a:rPr lang="vi-VN" dirty="0"/>
              <a:t>Khôi phục (RC): Phát triển và triển khai các hoạt động phù hợp để duy trì các kế hoạch phục hồi và khôi phục bất kỳ khả năng hoặc dịch vụ nào bị suy yếu do sự cố an ninh mạng.</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22</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Kiểm soát bảo mật quan trọng của CIS (hoặc Kiểm soát CIS) là ấn phẩm gồm 20 hướng dẫn thực hành tốt nhất về bảo mật thông tin.</a:t>
            </a:r>
          </a:p>
          <a:p>
            <a:r>
              <a:rPr lang="vi-VN" dirty="0"/>
              <a:t>Được biết đến rộng rãi với tên gọi CIS CSC, CIS 20, </a:t>
            </a:r>
            <a:r>
              <a:rPr lang="vi-VN" dirty="0" err="1"/>
              <a:t>Sans</a:t>
            </a:r>
            <a:r>
              <a:rPr lang="vi-VN" dirty="0"/>
              <a:t> </a:t>
            </a:r>
            <a:r>
              <a:rPr lang="vi-VN" dirty="0" err="1"/>
              <a:t>Top</a:t>
            </a:r>
            <a:r>
              <a:rPr lang="vi-VN" dirty="0"/>
              <a:t> 20,…</a:t>
            </a:r>
          </a:p>
          <a:p>
            <a:r>
              <a:rPr lang="vi-VN" dirty="0"/>
              <a:t>Phiên bản hiện tại: CIS </a:t>
            </a:r>
            <a:r>
              <a:rPr lang="vi-VN" dirty="0" err="1"/>
              <a:t>Controls</a:t>
            </a:r>
            <a:r>
              <a:rPr lang="vi-VN" dirty="0"/>
              <a:t> phiên bản 8.0</a:t>
            </a:r>
          </a:p>
          <a:p>
            <a:r>
              <a:rPr lang="vi-VN" dirty="0"/>
              <a:t>20 biện pháp kiểm soát an ninh quan trọng:</a:t>
            </a:r>
          </a:p>
          <a:p>
            <a:r>
              <a:rPr lang="vi-VN" dirty="0"/>
              <a:t>Kiểm soát CIS 1: Kiểm kê và Kiểm soát Tài sản Phần cứng</a:t>
            </a:r>
          </a:p>
          <a:p>
            <a:r>
              <a:rPr lang="vi-VN" dirty="0"/>
              <a:t>Kiểm soát CIS 2: Kiểm kê và Kiểm soát Tài sản Phần mềm</a:t>
            </a:r>
          </a:p>
          <a:p>
            <a:r>
              <a:rPr lang="vi-VN" dirty="0"/>
              <a:t>Kiểm soát CIS 3:Quản lý lỗ hổng liên tục</a:t>
            </a:r>
          </a:p>
          <a:p>
            <a:r>
              <a:rPr lang="vi-VN" dirty="0"/>
              <a:t>Kiểm soát CIS 4: Sử dụng có kiểm soát các đặc quyền quản trị</a:t>
            </a:r>
          </a:p>
          <a:p>
            <a:r>
              <a:rPr lang="vi-VN" dirty="0"/>
              <a:t>CIS </a:t>
            </a:r>
            <a:r>
              <a:rPr lang="vi-VN" dirty="0" err="1"/>
              <a:t>Control</a:t>
            </a:r>
            <a:r>
              <a:rPr lang="vi-VN" dirty="0"/>
              <a:t> 5:Cấu hình an toàn cho phần cứng và phần mềm trên thiết bị di động, máy tính xách tay, máy trạm và máy chủ</a:t>
            </a:r>
          </a:p>
          <a:p>
            <a:r>
              <a:rPr lang="vi-VN" dirty="0"/>
              <a:t>Kiểm soát CIS 6: Bảo trì, Giám sát và Phân tích Nhật ký Kiểm tra</a:t>
            </a:r>
          </a:p>
          <a:p>
            <a:r>
              <a:rPr lang="vi-VN" dirty="0"/>
              <a:t>Kiểm soát CIS 7: Bảo vệ trình duyệt </a:t>
            </a:r>
            <a:r>
              <a:rPr lang="vi-VN" dirty="0" err="1"/>
              <a:t>web</a:t>
            </a:r>
            <a:r>
              <a:rPr lang="vi-VN" dirty="0"/>
              <a:t> và </a:t>
            </a:r>
            <a:r>
              <a:rPr lang="vi-VN" dirty="0" err="1"/>
              <a:t>email</a:t>
            </a:r>
            <a:endParaRPr lang="vi-VN" dirty="0"/>
          </a:p>
          <a:p>
            <a:r>
              <a:rPr lang="vi-VN" dirty="0"/>
              <a:t>Kiểm soát CIS 8: Phòng chống phần mềm độc hại</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23</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Bảo mật thường là khái niệm bảo mật mà chủ sở hữu dữ liệu quan tâm nhất.</a:t>
            </a:r>
          </a:p>
          <a:p>
            <a:r>
              <a:rPr lang="vi-VN" dirty="0"/>
              <a:t>Tấn công vào tính bảo mật: lừa đảo, đánh cắp thông tin xác thực, đánh hơi mạng, lỗi của con người, không mã hóa dữ liệu nhạy cảm, </a:t>
            </a:r>
            <a:r>
              <a:rPr lang="vi-VN" dirty="0" err="1"/>
              <a:t>email</a:t>
            </a:r>
            <a:r>
              <a:rPr lang="vi-VN" dirty="0"/>
              <a:t> bị định tuyến sai, khai thác lỗ hổng bảo mật …</a:t>
            </a:r>
          </a:p>
          <a:p>
            <a:r>
              <a:rPr lang="vi-VN" dirty="0"/>
              <a:t>Để đảm bảo tính Bảo mật: kiểm soát truy cập, mã hóa, MFA, đào tạo và nâng cao nhận thức người dùng, làm cứng, vá lỗi, DLP …</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5</a:t>
            </a:fld>
            <a:endParaRPr lang="en-US"/>
          </a:p>
        </p:txBody>
      </p:sp>
    </p:spTree>
    <p:extLst>
      <p:ext uri="{BB962C8B-B14F-4D97-AF65-F5344CB8AC3E}">
        <p14:creationId xmlns:p14="http://schemas.microsoft.com/office/powerpoint/2010/main" val="724139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Kiểm soát CIS 9:Giới hạn và kiểm soát cổng mạng, giao thức và dịch vụ</a:t>
            </a:r>
          </a:p>
          <a:p>
            <a:r>
              <a:rPr lang="vi-VN" dirty="0"/>
              <a:t>Kiểm soát CIS 10: Khả năng khôi phục dữ liệu</a:t>
            </a:r>
          </a:p>
          <a:p>
            <a:r>
              <a:rPr lang="vi-VN" dirty="0"/>
              <a:t>CIS </a:t>
            </a:r>
            <a:r>
              <a:rPr lang="vi-VN" dirty="0" err="1"/>
              <a:t>Control</a:t>
            </a:r>
            <a:r>
              <a:rPr lang="vi-VN" dirty="0"/>
              <a:t> 11:Cấu hình an toàn cho các thiết bị mạng, chẳng hạn như tường lửa, bộ định tuyến và bộ chuyển mạch</a:t>
            </a:r>
          </a:p>
          <a:p>
            <a:r>
              <a:rPr lang="vi-VN" dirty="0"/>
              <a:t>Kiểm soát CIS 12: Bảo vệ ranh giới</a:t>
            </a:r>
          </a:p>
          <a:p>
            <a:r>
              <a:rPr lang="vi-VN" dirty="0"/>
              <a:t>Kiểm soát CIS 13: Bảo vệ dữ liệu</a:t>
            </a:r>
          </a:p>
          <a:p>
            <a:r>
              <a:rPr lang="vi-VN" dirty="0"/>
              <a:t>Kiểm soát CIS 14:Truy cập được kiểm soát dựa trên nhu cầu cần biết</a:t>
            </a:r>
          </a:p>
          <a:p>
            <a:r>
              <a:rPr lang="vi-VN" dirty="0"/>
              <a:t>Kiểm soát CIS 15: Kiểm soát truy cập không dây</a:t>
            </a:r>
          </a:p>
          <a:p>
            <a:r>
              <a:rPr lang="vi-VN" dirty="0"/>
              <a:t>Kiểm soát CIS 16: Giám sát và kiểm soát tài khoản</a:t>
            </a:r>
          </a:p>
          <a:p>
            <a:r>
              <a:rPr lang="vi-VN" dirty="0"/>
              <a:t>Kiểm soát CIS 17: Triển khai Chương trình Đào tạo và Nhận thức về Bảo mật</a:t>
            </a:r>
          </a:p>
          <a:p>
            <a:r>
              <a:rPr lang="vi-VN" dirty="0"/>
              <a:t>Kiểm soát CIS 18: Bảo mật phần mềm ứng dụng</a:t>
            </a:r>
          </a:p>
          <a:p>
            <a:r>
              <a:rPr lang="vi-VN" dirty="0"/>
              <a:t>Kiểm soát CIS 19: Quản lý và Ứng phó Sự cố</a:t>
            </a:r>
          </a:p>
          <a:p>
            <a:r>
              <a:rPr lang="vi-VN" dirty="0"/>
              <a:t>Kiểm soát CIS 20: Bài kiểm tra thâm nhập và bài tập của đội đỏ</a:t>
            </a:r>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24</a:t>
            </a:fld>
            <a:endParaRPr lang="en-GB"/>
          </a:p>
        </p:txBody>
      </p:sp>
    </p:spTree>
    <p:extLst>
      <p:ext uri="{BB962C8B-B14F-4D97-AF65-F5344CB8AC3E}">
        <p14:creationId xmlns:p14="http://schemas.microsoft.com/office/powerpoint/2010/main" val="3310686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25</a:t>
            </a:fld>
            <a:endParaRPr lang="en-GB"/>
          </a:p>
        </p:txBody>
      </p:sp>
    </p:spTree>
    <p:extLst>
      <p:ext uri="{BB962C8B-B14F-4D97-AF65-F5344CB8AC3E}">
        <p14:creationId xmlns:p14="http://schemas.microsoft.com/office/powerpoint/2010/main" val="1792144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4AE4DE-B1C9-4ED3-BCAF-33457F5B6DE1}" type="slidenum">
              <a:rPr lang="en-GB" smtClean="0"/>
              <a:t>26</a:t>
            </a:fld>
            <a:endParaRPr lang="en-GB"/>
          </a:p>
        </p:txBody>
      </p:sp>
    </p:spTree>
    <p:extLst>
      <p:ext uri="{BB962C8B-B14F-4D97-AF65-F5344CB8AC3E}">
        <p14:creationId xmlns:p14="http://schemas.microsoft.com/office/powerpoint/2010/main" val="1792144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FBB180-6FD2-4A02-AC7C-FABA8F8ED64C}" type="slidenum">
              <a:rPr lang="en-US" smtClean="0"/>
              <a:t>32</a:t>
            </a:fld>
            <a:endParaRPr lang="en-US"/>
          </a:p>
        </p:txBody>
      </p:sp>
    </p:spTree>
    <p:extLst>
      <p:ext uri="{BB962C8B-B14F-4D97-AF65-F5344CB8AC3E}">
        <p14:creationId xmlns:p14="http://schemas.microsoft.com/office/powerpoint/2010/main" val="132108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Tính toàn vẹn là khái niệm duy trì tính chính xác, hợp lệ và đầy đủ của dữ liệu và hệ thống.</a:t>
            </a:r>
          </a:p>
          <a:p>
            <a:r>
              <a:rPr lang="vi-VN" dirty="0"/>
              <a:t>Tính toàn vẹn đảm bảo rằng dữ liệu không bị thao túng bởi bất kỳ ai ngoài bên được ủy quyền với mục đích được ủy quyền và mọi thao tác trái phép phải dễ dàng xác định được</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6</a:t>
            </a:fld>
            <a:endParaRPr lang="en-US"/>
          </a:p>
        </p:txBody>
      </p:sp>
    </p:spTree>
    <p:extLst>
      <p:ext uri="{BB962C8B-B14F-4D97-AF65-F5344CB8AC3E}">
        <p14:creationId xmlns:p14="http://schemas.microsoft.com/office/powerpoint/2010/main" val="374009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Mục tiêu chính của tính toàn vẹn là đảm bảo rằng tất cả dữ liệu vẫn còn nguyên vẹn, chính xác và đáng tin cậy.</a:t>
            </a:r>
          </a:p>
          <a:p>
            <a:r>
              <a:rPr lang="vi-VN" dirty="0"/>
              <a:t>Việc không bảo vệ tính toàn vẹn của dữ liệu đúng cách có thể có tác động tiêu cực đến các quy trình kinh doanh, bao gồm cả việc dẫn đến việc nhân viên đưa ra quyết định không phù hợp hoặc các hành động có khả năng gây hại do có thông tin không chính xác.</a:t>
            </a:r>
          </a:p>
          <a:p>
            <a:r>
              <a:rPr lang="vi-VN" dirty="0"/>
              <a:t>Tấn công tính toàn vẹn: Vi-rút, thỏa hiệp mã được viết kém và sửa đổi có chủ ý…</a:t>
            </a:r>
          </a:p>
          <a:p>
            <a:r>
              <a:rPr lang="vi-VN" dirty="0"/>
              <a:t>Bảo vệ: sao lưu dữ liệu, kiểm soát phiên bản phần mềm, kiểm soát truy cập nghiêm ngặt, giám sát tính toàn vẹn của tệp, băm mật mã…</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7</a:t>
            </a:fld>
            <a:endParaRPr lang="en-US"/>
          </a:p>
        </p:txBody>
      </p:sp>
    </p:spTree>
    <p:extLst>
      <p:ext uri="{BB962C8B-B14F-4D97-AF65-F5344CB8AC3E}">
        <p14:creationId xmlns:p14="http://schemas.microsoft.com/office/powerpoint/2010/main" val="357791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Cung cấp quyền truy cập kịp thời và đáng tin cậy vào các tài nguyên</a:t>
            </a:r>
          </a:p>
          <a:p>
            <a:r>
              <a:rPr lang="vi-VN" dirty="0"/>
              <a:t>Dư thừa, dư thừa, dư thừa</a:t>
            </a:r>
          </a:p>
          <a:p>
            <a:r>
              <a:rPr lang="vi-VN" dirty="0"/>
              <a:t>Ngăn chặn một điểm thất bại</a:t>
            </a:r>
          </a:p>
          <a:p>
            <a:r>
              <a:rPr lang="vi-VN" dirty="0"/>
              <a:t>Khả năng chịu lỗi toàn diện (Dữ liệu, Ổ cứng, Máy chủ, Liên kết mạng, </a:t>
            </a:r>
            <a:r>
              <a:rPr lang="vi-VN" dirty="0" err="1"/>
              <a:t>v.v</a:t>
            </a:r>
            <a:r>
              <a:rPr lang="vi-VN" dirty="0"/>
              <a:t>.)</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8</a:t>
            </a:fld>
            <a:endParaRPr lang="en-US"/>
          </a:p>
        </p:txBody>
      </p:sp>
    </p:spTree>
    <p:extLst>
      <p:ext uri="{BB962C8B-B14F-4D97-AF65-F5344CB8AC3E}">
        <p14:creationId xmlns:p14="http://schemas.microsoft.com/office/powerpoint/2010/main" val="295917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Tách</a:t>
            </a:r>
            <a:r>
              <a:rPr lang="en-US" dirty="0"/>
              <a:t> </a:t>
            </a:r>
            <a:r>
              <a:rPr lang="en-US" dirty="0" err="1"/>
              <a:t>nhiệm</a:t>
            </a:r>
            <a:r>
              <a:rPr lang="en-US" dirty="0"/>
              <a:t> </a:t>
            </a:r>
            <a:r>
              <a:rPr lang="en-US" dirty="0" err="1"/>
              <a:t>vụ</a:t>
            </a:r>
            <a:r>
              <a:rPr lang="en-US" dirty="0"/>
              <a:t> (SOD)</a:t>
            </a:r>
          </a:p>
          <a:p>
            <a:r>
              <a:rPr lang="en-US" dirty="0"/>
              <a:t>Kỳ </a:t>
            </a:r>
            <a:r>
              <a:rPr lang="en-US" dirty="0" err="1"/>
              <a:t>nghỉ</a:t>
            </a:r>
            <a:r>
              <a:rPr lang="en-US" dirty="0"/>
              <a:t> </a:t>
            </a:r>
            <a:r>
              <a:rPr lang="en-US" dirty="0" err="1"/>
              <a:t>bắt</a:t>
            </a:r>
            <a:r>
              <a:rPr lang="en-US" dirty="0"/>
              <a:t> </a:t>
            </a:r>
            <a:r>
              <a:rPr lang="en-US" dirty="0" err="1"/>
              <a:t>buộc</a:t>
            </a:r>
            <a:endParaRPr lang="en-US" dirty="0"/>
          </a:p>
          <a:p>
            <a:r>
              <a:rPr lang="en-US" dirty="0" err="1"/>
              <a:t>Luân</a:t>
            </a:r>
            <a:r>
              <a:rPr lang="en-US" dirty="0"/>
              <a:t> </a:t>
            </a:r>
            <a:r>
              <a:rPr lang="en-US" dirty="0" err="1"/>
              <a:t>chuyển</a:t>
            </a:r>
            <a:r>
              <a:rPr lang="en-US" dirty="0"/>
              <a:t> </a:t>
            </a:r>
            <a:r>
              <a:rPr lang="en-US" dirty="0" err="1"/>
              <a:t>công</a:t>
            </a:r>
            <a:r>
              <a:rPr lang="en-US" dirty="0"/>
              <a:t> </a:t>
            </a:r>
            <a:r>
              <a:rPr lang="en-US" dirty="0" err="1"/>
              <a:t>việc</a:t>
            </a:r>
            <a:endParaRPr lang="en-US" dirty="0"/>
          </a:p>
          <a:p>
            <a:r>
              <a:rPr lang="en-US" dirty="0" err="1"/>
              <a:t>Đặc</a:t>
            </a:r>
            <a:r>
              <a:rPr lang="en-US" dirty="0"/>
              <a:t> </a:t>
            </a:r>
            <a:r>
              <a:rPr lang="en-US" dirty="0" err="1"/>
              <a:t>quyền</a:t>
            </a:r>
            <a:r>
              <a:rPr lang="en-US" dirty="0"/>
              <a:t> </a:t>
            </a:r>
            <a:r>
              <a:rPr lang="en-US" dirty="0" err="1"/>
              <a:t>nhất</a:t>
            </a:r>
            <a:endParaRPr lang="en-US" dirty="0"/>
          </a:p>
          <a:p>
            <a:r>
              <a:rPr lang="en-US" dirty="0" err="1"/>
              <a:t>Cần</a:t>
            </a:r>
            <a:r>
              <a:rPr lang="en-US" dirty="0"/>
              <a:t> </a:t>
            </a:r>
            <a:r>
              <a:rPr lang="en-US" dirty="0" err="1"/>
              <a:t>phải</a:t>
            </a:r>
            <a:r>
              <a:rPr lang="en-US" dirty="0"/>
              <a:t> </a:t>
            </a:r>
            <a:r>
              <a:rPr lang="en-US" dirty="0" err="1"/>
              <a:t>biết</a:t>
            </a:r>
            <a:endParaRPr lang="en-US" dirty="0"/>
          </a:p>
          <a:p>
            <a:r>
              <a:rPr lang="en-US" dirty="0" err="1"/>
              <a:t>Kiểm</a:t>
            </a:r>
            <a:r>
              <a:rPr lang="en-US" dirty="0"/>
              <a:t> </a:t>
            </a:r>
            <a:r>
              <a:rPr lang="en-US" dirty="0" err="1"/>
              <a:t>soát</a:t>
            </a:r>
            <a:r>
              <a:rPr lang="en-US" dirty="0"/>
              <a:t> </a:t>
            </a:r>
            <a:r>
              <a:rPr lang="en-US" dirty="0" err="1"/>
              <a:t>kép</a:t>
            </a:r>
            <a:endParaRPr lang="en-US" dirty="0"/>
          </a:p>
          <a:p>
            <a:r>
              <a:rPr lang="en-US" dirty="0" err="1"/>
              <a:t>Thỏa</a:t>
            </a:r>
            <a:r>
              <a:rPr lang="en-US" dirty="0"/>
              <a:t> </a:t>
            </a:r>
            <a:r>
              <a:rPr lang="en-US" dirty="0" err="1"/>
              <a:t>thuận</a:t>
            </a:r>
            <a:r>
              <a:rPr lang="en-US" dirty="0"/>
              <a:t> (NDA, </a:t>
            </a:r>
            <a:r>
              <a:rPr lang="en-US" dirty="0" err="1"/>
              <a:t>Không</a:t>
            </a:r>
            <a:r>
              <a:rPr lang="en-US" dirty="0"/>
              <a:t> </a:t>
            </a:r>
            <a:r>
              <a:rPr lang="en-US" dirty="0" err="1"/>
              <a:t>cạnh</a:t>
            </a:r>
            <a:r>
              <a:rPr lang="en-US" dirty="0"/>
              <a:t> </a:t>
            </a:r>
            <a:r>
              <a:rPr lang="en-US" dirty="0" err="1"/>
              <a:t>tranh</a:t>
            </a:r>
            <a:r>
              <a:rPr lang="en-US" dirty="0"/>
              <a:t>…)</a:t>
            </a:r>
          </a:p>
          <a:p>
            <a:r>
              <a:rPr lang="en-US" dirty="0"/>
              <a:t>…</a:t>
            </a:r>
          </a:p>
        </p:txBody>
      </p:sp>
      <p:sp>
        <p:nvSpPr>
          <p:cNvPr id="4" name="Slide Number Placeholder 3"/>
          <p:cNvSpPr>
            <a:spLocks noGrp="1"/>
          </p:cNvSpPr>
          <p:nvPr>
            <p:ph type="sldNum" sz="quarter" idx="5"/>
          </p:nvPr>
        </p:nvSpPr>
        <p:spPr/>
        <p:txBody>
          <a:bodyPr/>
          <a:lstStyle/>
          <a:p>
            <a:fld id="{E8FBB180-6FD2-4A02-AC7C-FABA8F8ED64C}" type="slidenum">
              <a:rPr lang="en-US" smtClean="0"/>
              <a:t>9</a:t>
            </a:fld>
            <a:endParaRPr lang="en-US"/>
          </a:p>
        </p:txBody>
      </p:sp>
    </p:spTree>
    <p:extLst>
      <p:ext uri="{BB962C8B-B14F-4D97-AF65-F5344CB8AC3E}">
        <p14:creationId xmlns:p14="http://schemas.microsoft.com/office/powerpoint/2010/main" val="3981149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Mọi quyết định đều bắt đầu bằng việc xem xét rủi ro</a:t>
            </a:r>
          </a:p>
          <a:p>
            <a:r>
              <a:rPr lang="vi-VN" dirty="0"/>
              <a:t>Xác định giá trị tài sản của bạn</a:t>
            </a:r>
          </a:p>
          <a:p>
            <a:r>
              <a:rPr lang="vi-VN" dirty="0"/>
              <a:t>Nhìn để xác định khả năng mất mát</a:t>
            </a:r>
          </a:p>
          <a:p>
            <a:r>
              <a:rPr lang="vi-VN" dirty="0"/>
              <a:t>Tìm giải pháp hiệu quả về chi phí giảm rủi ro xuống mức chấp nhận được (hiếm khi chúng ta có thể loại bỏ rủi ro)</a:t>
            </a:r>
          </a:p>
          <a:p>
            <a:r>
              <a:rPr lang="vi-VN" dirty="0"/>
              <a:t>Các biện pháp bảo vệ là chủ động</a:t>
            </a:r>
          </a:p>
          <a:p>
            <a:r>
              <a:rPr lang="vi-VN" dirty="0"/>
              <a:t>Các biện pháp đối phó là phản ứng</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11</a:t>
            </a:fld>
            <a:endParaRPr lang="en-US"/>
          </a:p>
        </p:txBody>
      </p:sp>
    </p:spTree>
    <p:extLst>
      <p:ext uri="{BB962C8B-B14F-4D97-AF65-F5344CB8AC3E}">
        <p14:creationId xmlns:p14="http://schemas.microsoft.com/office/powerpoint/2010/main" val="380215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Tài sản: Bất cứ thứ gì có giá trị đối với công ty</a:t>
            </a:r>
          </a:p>
          <a:p>
            <a:r>
              <a:rPr lang="vi-VN" dirty="0" err="1"/>
              <a:t>Vulnerability</a:t>
            </a:r>
            <a:r>
              <a:rPr lang="vi-VN" dirty="0"/>
              <a:t>: Điểm yếu; sự vắng mặt của một biện pháp bảo vệ</a:t>
            </a:r>
          </a:p>
          <a:p>
            <a:r>
              <a:rPr lang="vi-VN" dirty="0"/>
              <a:t>Đe dọa: Thứ gì đó có thể gây tổn thất cho toàn bộ hoặc một phần tài sản</a:t>
            </a:r>
          </a:p>
          <a:p>
            <a:r>
              <a:rPr lang="vi-VN" dirty="0"/>
              <a:t>Tác nhân đe dọa: Cái gì thực hiện cuộc tấn công</a:t>
            </a:r>
          </a:p>
          <a:p>
            <a:r>
              <a:rPr lang="vi-VN" dirty="0"/>
              <a:t>Khai thác: Một trường hợp thỏa hiệp</a:t>
            </a:r>
          </a:p>
          <a:p>
            <a:r>
              <a:rPr lang="vi-VN" dirty="0"/>
              <a:t>Rủi ro: Xác suất xảy ra mối đe dọa</a:t>
            </a:r>
          </a:p>
          <a:p>
            <a:r>
              <a:rPr lang="vi-VN" dirty="0"/>
              <a:t>Kiểm soát: Bảo vệ vật lý, hành chính và kỹ thuật</a:t>
            </a:r>
          </a:p>
          <a:p>
            <a:r>
              <a:rPr lang="vi-VN" dirty="0"/>
              <a:t>biện pháp bảo vệ</a:t>
            </a:r>
          </a:p>
          <a:p>
            <a:r>
              <a:rPr lang="vi-VN" dirty="0"/>
              <a:t>biện pháp đối phó</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12</a:t>
            </a:fld>
            <a:endParaRPr lang="en-US"/>
          </a:p>
        </p:txBody>
      </p:sp>
    </p:spTree>
    <p:extLst>
      <p:ext uri="{BB962C8B-B14F-4D97-AF65-F5344CB8AC3E}">
        <p14:creationId xmlns:p14="http://schemas.microsoft.com/office/powerpoint/2010/main" val="2295842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Phần mềm chống vi-rút yếu hoặc không tồn tại</a:t>
            </a:r>
          </a:p>
          <a:p>
            <a:r>
              <a:rPr lang="vi-VN" dirty="0"/>
              <a:t>Nhân viên không hài lòng</a:t>
            </a:r>
          </a:p>
          <a:p>
            <a:r>
              <a:rPr lang="vi-VN" dirty="0"/>
              <a:t>An ninh vật lý kém</a:t>
            </a:r>
          </a:p>
          <a:p>
            <a:r>
              <a:rPr lang="vi-VN" dirty="0"/>
              <a:t>Kiểm soát truy cập yếu</a:t>
            </a:r>
          </a:p>
          <a:p>
            <a:r>
              <a:rPr lang="vi-VN" dirty="0"/>
              <a:t>Không quản lý thay đổi</a:t>
            </a:r>
          </a:p>
          <a:p>
            <a:r>
              <a:rPr lang="vi-VN" dirty="0"/>
              <a:t>Không có quy trình chính thức cho hệ thống làm cứng</a:t>
            </a:r>
          </a:p>
          <a:p>
            <a:r>
              <a:rPr lang="vi-VN" dirty="0"/>
              <a:t>thiếu thừa</a:t>
            </a:r>
          </a:p>
          <a:p>
            <a:r>
              <a:rPr lang="vi-VN" dirty="0"/>
              <a:t>Người dùng được đào tạo kém</a:t>
            </a:r>
            <a:endParaRPr lang="en-US" dirty="0"/>
          </a:p>
        </p:txBody>
      </p:sp>
      <p:sp>
        <p:nvSpPr>
          <p:cNvPr id="4" name="Slide Number Placeholder 3"/>
          <p:cNvSpPr>
            <a:spLocks noGrp="1"/>
          </p:cNvSpPr>
          <p:nvPr>
            <p:ph type="sldNum" sz="quarter" idx="5"/>
          </p:nvPr>
        </p:nvSpPr>
        <p:spPr/>
        <p:txBody>
          <a:bodyPr/>
          <a:lstStyle/>
          <a:p>
            <a:fld id="{E8FBB180-6FD2-4A02-AC7C-FABA8F8ED64C}" type="slidenum">
              <a:rPr lang="en-US" smtClean="0"/>
              <a:t>13</a:t>
            </a:fld>
            <a:endParaRPr lang="en-US"/>
          </a:p>
        </p:txBody>
      </p:sp>
    </p:spTree>
    <p:extLst>
      <p:ext uri="{BB962C8B-B14F-4D97-AF65-F5344CB8AC3E}">
        <p14:creationId xmlns:p14="http://schemas.microsoft.com/office/powerpoint/2010/main" val="265754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802925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2628501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933288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142674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110937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11227876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20559427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2231815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759943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3008280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67744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196297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432955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23904372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151572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2568891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91588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839596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533077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253938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5413216"/>
      </p:ext>
    </p:extLst>
  </p:cSld>
  <p:clrMapOvr>
    <a:masterClrMapping/>
  </p:clrMapOvr>
  <p:extLst>
    <p:ext uri="{DCECCB84-F9BA-43D5-87BE-67443E8EF086}">
      <p15:sldGuideLst xmlns:p15="http://schemas.microsoft.com/office/powerpoint/2012/main">
        <p15:guide id="1" pos="26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03A14A73-8E17-4263-9ADE-0787C17C9E70}" type="datetimeFigureOut">
              <a:rPr lang="en-US" smtClean="0"/>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AC19B7-A873-4BEE-96DE-1E225D93DB0A}" type="slidenum">
              <a:rPr lang="en-US" smtClean="0"/>
              <a:t>‹#›</a:t>
            </a:fld>
            <a:endParaRPr lang="en-US"/>
          </a:p>
        </p:txBody>
      </p:sp>
    </p:spTree>
    <p:extLst>
      <p:ext uri="{BB962C8B-B14F-4D97-AF65-F5344CB8AC3E}">
        <p14:creationId xmlns:p14="http://schemas.microsoft.com/office/powerpoint/2010/main" val="3550785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9Slide.vn - 2019">
            <a:extLst>
              <a:ext uri="{FF2B5EF4-FFF2-40B4-BE49-F238E27FC236}">
                <a16:creationId xmlns:a16="http://schemas.microsoft.com/office/drawing/2014/main" id="{F9E7BE83-5613-78C0-044C-E9348A7F376F}"/>
              </a:ext>
            </a:extLst>
          </p:cNvPr>
          <p:cNvSpPr txBox="1"/>
          <p:nvPr userDrawn="1"/>
        </p:nvSpPr>
        <p:spPr>
          <a:xfrm>
            <a:off x="0" y="-712232"/>
            <a:ext cx="9144000" cy="369332"/>
          </a:xfrm>
          <a:prstGeom prst="rect">
            <a:avLst/>
          </a:prstGeom>
          <a:noFill/>
        </p:spPr>
        <p:txBody>
          <a:bodyPr vert="horz" rtlCol="0">
            <a:spAutoFit/>
          </a:bodyPr>
          <a:lstStyle/>
          <a:p>
            <a:pPr algn="ctr"/>
            <a:r>
              <a:rPr lang="en-US" sz="1800">
                <a:solidFill>
                  <a:srgbClr val="C3C3C3"/>
                </a:solidFill>
              </a:rPr>
              <a:t>www.9slide.vn</a:t>
            </a:r>
          </a:p>
        </p:txBody>
      </p:sp>
      <p:sp>
        <p:nvSpPr>
          <p:cNvPr id="13" name="Rectangle 12">
            <a:extLst>
              <a:ext uri="{FF2B5EF4-FFF2-40B4-BE49-F238E27FC236}">
                <a16:creationId xmlns:a16="http://schemas.microsoft.com/office/drawing/2014/main" id="{B1EC82E9-1D7B-48F2-B438-CD3ED18FA84E}"/>
              </a:ext>
            </a:extLst>
          </p:cNvPr>
          <p:cNvSpPr/>
          <p:nvPr userDrawn="1"/>
        </p:nvSpPr>
        <p:spPr>
          <a:xfrm>
            <a:off x="0" y="4770120"/>
            <a:ext cx="2720340" cy="373380"/>
          </a:xfrm>
          <a:prstGeom prst="rect">
            <a:avLst/>
          </a:prstGeom>
          <a:solidFill>
            <a:srgbClr val="F3F3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5AC19B7-A873-4BEE-96DE-1E225D93DB0A}" type="slidenum">
              <a:rPr lang="en-US" smtClean="0"/>
              <a:t>‹#›</a:t>
            </a:fld>
            <a:endParaRPr lang="en-US"/>
          </a:p>
        </p:txBody>
      </p:sp>
      <p:pic>
        <p:nvPicPr>
          <p:cNvPr id="12" name="Picture 11">
            <a:extLst>
              <a:ext uri="{FF2B5EF4-FFF2-40B4-BE49-F238E27FC236}">
                <a16:creationId xmlns:a16="http://schemas.microsoft.com/office/drawing/2014/main" id="{3AA9AE54-CA95-E899-92CF-322767D7A7C1}"/>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705100" y="4762499"/>
            <a:ext cx="6438900" cy="381001"/>
          </a:xfrm>
          <a:prstGeom prst="rect">
            <a:avLst/>
          </a:prstGeom>
        </p:spPr>
      </p:pic>
      <p:pic>
        <p:nvPicPr>
          <p:cNvPr id="9" name="Picture 8">
            <a:extLst>
              <a:ext uri="{FF2B5EF4-FFF2-40B4-BE49-F238E27FC236}">
                <a16:creationId xmlns:a16="http://schemas.microsoft.com/office/drawing/2014/main" id="{BD05AC05-2C03-FA31-110F-50B791B4335F}"/>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8086444" y="4874487"/>
            <a:ext cx="696465" cy="153374"/>
          </a:xfrm>
          <a:prstGeom prst="rect">
            <a:avLst/>
          </a:prstGeom>
        </p:spPr>
      </p:pic>
      <p:sp>
        <p:nvSpPr>
          <p:cNvPr id="10" name="Slide Number Placeholder 3"/>
          <p:cNvSpPr txBox="1">
            <a:spLocks/>
          </p:cNvSpPr>
          <p:nvPr userDrawn="1"/>
        </p:nvSpPr>
        <p:spPr>
          <a:xfrm>
            <a:off x="339090" y="4836754"/>
            <a:ext cx="2057400" cy="22884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F5AC19B7-A873-4BEE-96DE-1E225D93DB0A}" type="slidenum">
              <a:rPr lang="en-US" sz="800" smtClean="0">
                <a:solidFill>
                  <a:srgbClr val="B4B4B4"/>
                </a:solidFill>
                <a:latin typeface="FS PF BeauSans Pro Light" panose="02000500000000020004" pitchFamily="2" charset="0"/>
              </a:rPr>
              <a:pPr/>
              <a:t>‹#›</a:t>
            </a:fld>
            <a:endParaRPr lang="en-US" sz="800">
              <a:solidFill>
                <a:srgbClr val="B4B4B4"/>
              </a:solidFill>
              <a:latin typeface="FS PF BeauSans Pro Light" panose="02000500000000020004" pitchFamily="2" charset="0"/>
            </a:endParaRPr>
          </a:p>
        </p:txBody>
      </p:sp>
      <p:sp>
        <p:nvSpPr>
          <p:cNvPr id="11" name="Rectangle 10"/>
          <p:cNvSpPr/>
          <p:nvPr userDrawn="1"/>
        </p:nvSpPr>
        <p:spPr>
          <a:xfrm>
            <a:off x="3790950" y="-2659289"/>
            <a:ext cx="15621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3790950" y="7166882"/>
            <a:ext cx="1562100" cy="409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rot="5400000">
            <a:off x="13279670" y="2063075"/>
            <a:ext cx="1562100" cy="791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rot="5400000">
            <a:off x="-5697770" y="2063075"/>
            <a:ext cx="1562100" cy="791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85677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DFDFD"/>
        </a:solidFill>
        <a:effectLst/>
      </p:bgPr>
    </p:bg>
    <p:spTree>
      <p:nvGrpSpPr>
        <p:cNvPr id="1" name=""/>
        <p:cNvGrpSpPr/>
        <p:nvPr/>
      </p:nvGrpSpPr>
      <p:grpSpPr>
        <a:xfrm>
          <a:off x="0" y="0"/>
          <a:ext cx="0" cy="0"/>
          <a:chOff x="0" y="0"/>
          <a:chExt cx="0" cy="0"/>
        </a:xfrm>
      </p:grpSpPr>
      <p:sp>
        <p:nvSpPr>
          <p:cNvPr id="2" name="9Slide.vn - 2019">
            <a:extLst>
              <a:ext uri="{FF2B5EF4-FFF2-40B4-BE49-F238E27FC236}">
                <a16:creationId xmlns:a16="http://schemas.microsoft.com/office/drawing/2014/main" id="{B34DFE03-925A-FFE4-C750-00112BE70DA3}"/>
              </a:ext>
            </a:extLst>
          </p:cNvPr>
          <p:cNvSpPr txBox="1"/>
          <p:nvPr userDrawn="1"/>
        </p:nvSpPr>
        <p:spPr>
          <a:xfrm>
            <a:off x="0" y="-712232"/>
            <a:ext cx="9144000" cy="369332"/>
          </a:xfrm>
          <a:prstGeom prst="rect">
            <a:avLst/>
          </a:prstGeom>
          <a:noFill/>
        </p:spPr>
        <p:txBody>
          <a:bodyPr vert="horz" rtlCol="0">
            <a:spAutoFit/>
          </a:bodyPr>
          <a:lstStyle/>
          <a:p>
            <a:pPr algn="ctr"/>
            <a:r>
              <a:rPr lang="en-US" sz="1800">
                <a:solidFill>
                  <a:srgbClr val="C3C3C3"/>
                </a:solidFill>
              </a:rPr>
              <a:t>www.9slide.vn</a:t>
            </a:r>
          </a:p>
        </p:txBody>
      </p:sp>
    </p:spTree>
    <p:extLst>
      <p:ext uri="{BB962C8B-B14F-4D97-AF65-F5344CB8AC3E}">
        <p14:creationId xmlns:p14="http://schemas.microsoft.com/office/powerpoint/2010/main" val="28934189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5.sv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ctangle 180">
            <a:extLst>
              <a:ext uri="{FF2B5EF4-FFF2-40B4-BE49-F238E27FC236}">
                <a16:creationId xmlns:a16="http://schemas.microsoft.com/office/drawing/2014/main" id="{DB010004-C9AE-4D19-A6C4-165F62CE465A}"/>
              </a:ext>
            </a:extLst>
          </p:cNvPr>
          <p:cNvSpPr>
            <a:spLocks noGrp="1" noRot="1" noMove="1" noResize="1" noEditPoints="1" noAdjustHandles="1" noChangeArrowheads="1" noChangeShapeType="1"/>
          </p:cNvSpPr>
          <p:nvPr/>
        </p:nvSpPr>
        <p:spPr>
          <a:xfrm>
            <a:off x="-285750" y="-114300"/>
            <a:ext cx="9715500" cy="5657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grpSp>
        <p:nvGrpSpPr>
          <p:cNvPr id="5" name="Group 4"/>
          <p:cNvGrpSpPr/>
          <p:nvPr/>
        </p:nvGrpSpPr>
        <p:grpSpPr>
          <a:xfrm rot="900000">
            <a:off x="-420752" y="-956605"/>
            <a:ext cx="12477750" cy="4194884"/>
            <a:chOff x="-683870" y="-1930830"/>
            <a:chExt cx="12477750" cy="4194884"/>
          </a:xfrm>
        </p:grpSpPr>
        <p:grpSp>
          <p:nvGrpSpPr>
            <p:cNvPr id="153" name="Group 152">
              <a:extLst>
                <a:ext uri="{FF2B5EF4-FFF2-40B4-BE49-F238E27FC236}">
                  <a16:creationId xmlns:a16="http://schemas.microsoft.com/office/drawing/2014/main" id="{517FC9CA-7B89-4AC6-AE81-17F05F3758D5}"/>
                </a:ext>
              </a:extLst>
            </p:cNvPr>
            <p:cNvGrpSpPr/>
            <p:nvPr/>
          </p:nvGrpSpPr>
          <p:grpSpPr>
            <a:xfrm>
              <a:off x="-683870" y="-1172715"/>
              <a:ext cx="12477750" cy="3436769"/>
              <a:chOff x="-2635250" y="-746960"/>
              <a:chExt cx="16637000" cy="4582359"/>
            </a:xfrm>
            <a:noFill/>
          </p:grpSpPr>
          <p:sp>
            <p:nvSpPr>
              <p:cNvPr id="135" name="Freeform: Shape 134">
                <a:extLst>
                  <a:ext uri="{FF2B5EF4-FFF2-40B4-BE49-F238E27FC236}">
                    <a16:creationId xmlns:a16="http://schemas.microsoft.com/office/drawing/2014/main" id="{8FB2FB48-CADA-4F3F-BC19-E917ED1B5A99}"/>
                  </a:ext>
                </a:extLst>
              </p:cNvPr>
              <p:cNvSpPr/>
              <p:nvPr/>
            </p:nvSpPr>
            <p:spPr>
              <a:xfrm>
                <a:off x="-2635250" y="-746960"/>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7"/>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36" name="Freeform: Shape 135">
                <a:extLst>
                  <a:ext uri="{FF2B5EF4-FFF2-40B4-BE49-F238E27FC236}">
                    <a16:creationId xmlns:a16="http://schemas.microsoft.com/office/drawing/2014/main" id="{DD92D5E3-C2C4-4C7F-A9D9-30083AE36C54}"/>
                  </a:ext>
                </a:extLst>
              </p:cNvPr>
              <p:cNvSpPr/>
              <p:nvPr/>
            </p:nvSpPr>
            <p:spPr>
              <a:xfrm>
                <a:off x="-2635250" y="-235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37" name="Freeform: Shape 136">
                <a:extLst>
                  <a:ext uri="{FF2B5EF4-FFF2-40B4-BE49-F238E27FC236}">
                    <a16:creationId xmlns:a16="http://schemas.microsoft.com/office/drawing/2014/main" id="{ED6472CC-048C-4028-B03A-ED4B651D7C87}"/>
                  </a:ext>
                </a:extLst>
              </p:cNvPr>
              <p:cNvSpPr/>
              <p:nvPr/>
            </p:nvSpPr>
            <p:spPr>
              <a:xfrm>
                <a:off x="-2635250" y="-489785"/>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4"/>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38" name="Freeform: Shape 137">
                <a:extLst>
                  <a:ext uri="{FF2B5EF4-FFF2-40B4-BE49-F238E27FC236}">
                    <a16:creationId xmlns:a16="http://schemas.microsoft.com/office/drawing/2014/main" id="{4F480E36-8660-4425-AEC5-0746A358E9A7}"/>
                  </a:ext>
                </a:extLst>
              </p:cNvPr>
              <p:cNvSpPr/>
              <p:nvPr/>
            </p:nvSpPr>
            <p:spPr>
              <a:xfrm>
                <a:off x="-2635250" y="18215"/>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39" name="Freeform: Shape 138">
                <a:extLst>
                  <a:ext uri="{FF2B5EF4-FFF2-40B4-BE49-F238E27FC236}">
                    <a16:creationId xmlns:a16="http://schemas.microsoft.com/office/drawing/2014/main" id="{C5CE5EB5-65BB-4700-9C1B-290E945AFD5B}"/>
                  </a:ext>
                </a:extLst>
              </p:cNvPr>
              <p:cNvSpPr/>
              <p:nvPr/>
            </p:nvSpPr>
            <p:spPr>
              <a:xfrm>
                <a:off x="-2635250" y="-616785"/>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7"/>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40" name="Freeform: Shape 139">
                <a:extLst>
                  <a:ext uri="{FF2B5EF4-FFF2-40B4-BE49-F238E27FC236}">
                    <a16:creationId xmlns:a16="http://schemas.microsoft.com/office/drawing/2014/main" id="{A3F655C3-0128-46A8-968F-491A4D7D497E}"/>
                  </a:ext>
                </a:extLst>
              </p:cNvPr>
              <p:cNvSpPr/>
              <p:nvPr/>
            </p:nvSpPr>
            <p:spPr>
              <a:xfrm>
                <a:off x="-2635250" y="-108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41" name="Freeform: Shape 140">
                <a:extLst>
                  <a:ext uri="{FF2B5EF4-FFF2-40B4-BE49-F238E27FC236}">
                    <a16:creationId xmlns:a16="http://schemas.microsoft.com/office/drawing/2014/main" id="{14D59628-D84E-46EB-A725-057DE434DB79}"/>
                  </a:ext>
                </a:extLst>
              </p:cNvPr>
              <p:cNvSpPr/>
              <p:nvPr/>
            </p:nvSpPr>
            <p:spPr>
              <a:xfrm>
                <a:off x="-2635250" y="-362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42" name="Freeform: Shape 141">
                <a:extLst>
                  <a:ext uri="{FF2B5EF4-FFF2-40B4-BE49-F238E27FC236}">
                    <a16:creationId xmlns:a16="http://schemas.microsoft.com/office/drawing/2014/main" id="{A829C77E-EF39-4BF3-BA48-598C1B22FCEB}"/>
                  </a:ext>
                </a:extLst>
              </p:cNvPr>
              <p:cNvSpPr/>
              <p:nvPr/>
            </p:nvSpPr>
            <p:spPr>
              <a:xfrm>
                <a:off x="-2635250" y="145215"/>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7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3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1"/>
                      <a:pt x="13854367" y="2475220"/>
                      <a:pt x="13358051" y="2694174"/>
                    </a:cubicBezTo>
                    <a:lnTo>
                      <a:pt x="13358051" y="2694174"/>
                    </a:lnTo>
                    <a:cubicBezTo>
                      <a:pt x="12835890" y="2924558"/>
                      <a:pt x="12234291" y="2887056"/>
                      <a:pt x="11744769" y="2593597"/>
                    </a:cubicBezTo>
                    <a:lnTo>
                      <a:pt x="10136949" y="1629800"/>
                    </a:lnTo>
                    <a:cubicBezTo>
                      <a:pt x="9488678" y="1241193"/>
                      <a:pt x="8684825" y="1218193"/>
                      <a:pt x="8015389" y="1569087"/>
                    </a:cubicBezTo>
                    <a:lnTo>
                      <a:pt x="8015389" y="1569087"/>
                    </a:lnTo>
                    <a:cubicBezTo>
                      <a:pt x="7375347" y="1904583"/>
                      <a:pt x="6610236" y="1899180"/>
                      <a:pt x="5974994" y="1554679"/>
                    </a:cubicBezTo>
                    <a:lnTo>
                      <a:pt x="4067245" y="520093"/>
                    </a:lnTo>
                    <a:cubicBezTo>
                      <a:pt x="2800133" y="-167070"/>
                      <a:pt x="1273016" y="-173681"/>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grpSp>
        <p:grpSp>
          <p:nvGrpSpPr>
            <p:cNvPr id="154" name="Group 153">
              <a:extLst>
                <a:ext uri="{FF2B5EF4-FFF2-40B4-BE49-F238E27FC236}">
                  <a16:creationId xmlns:a16="http://schemas.microsoft.com/office/drawing/2014/main" id="{922812E3-6F00-4989-9FCF-DC9CEFD4003E}"/>
                </a:ext>
              </a:extLst>
            </p:cNvPr>
            <p:cNvGrpSpPr/>
            <p:nvPr/>
          </p:nvGrpSpPr>
          <p:grpSpPr>
            <a:xfrm>
              <a:off x="-683870" y="-1930830"/>
              <a:ext cx="12477750" cy="3436769"/>
              <a:chOff x="-2635250" y="-746960"/>
              <a:chExt cx="16637000" cy="4582359"/>
            </a:xfrm>
            <a:noFill/>
          </p:grpSpPr>
          <p:sp>
            <p:nvSpPr>
              <p:cNvPr id="155" name="Freeform: Shape 154">
                <a:extLst>
                  <a:ext uri="{FF2B5EF4-FFF2-40B4-BE49-F238E27FC236}">
                    <a16:creationId xmlns:a16="http://schemas.microsoft.com/office/drawing/2014/main" id="{9897885A-66C3-49E2-9DB2-DA9D62EE3A8A}"/>
                  </a:ext>
                </a:extLst>
              </p:cNvPr>
              <p:cNvSpPr/>
              <p:nvPr/>
            </p:nvSpPr>
            <p:spPr>
              <a:xfrm>
                <a:off x="-2635250" y="-746960"/>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7"/>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56" name="Freeform: Shape 155">
                <a:extLst>
                  <a:ext uri="{FF2B5EF4-FFF2-40B4-BE49-F238E27FC236}">
                    <a16:creationId xmlns:a16="http://schemas.microsoft.com/office/drawing/2014/main" id="{728BA067-2E26-43C1-8958-3EF1ABF1D3F5}"/>
                  </a:ext>
                </a:extLst>
              </p:cNvPr>
              <p:cNvSpPr/>
              <p:nvPr/>
            </p:nvSpPr>
            <p:spPr>
              <a:xfrm>
                <a:off x="-2635250" y="-235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57" name="Freeform: Shape 156">
                <a:extLst>
                  <a:ext uri="{FF2B5EF4-FFF2-40B4-BE49-F238E27FC236}">
                    <a16:creationId xmlns:a16="http://schemas.microsoft.com/office/drawing/2014/main" id="{DF237ACD-2B60-490D-B19A-CA00F2B7ADE2}"/>
                  </a:ext>
                </a:extLst>
              </p:cNvPr>
              <p:cNvSpPr/>
              <p:nvPr/>
            </p:nvSpPr>
            <p:spPr>
              <a:xfrm>
                <a:off x="-2635250" y="-489785"/>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4"/>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58" name="Freeform: Shape 157">
                <a:extLst>
                  <a:ext uri="{FF2B5EF4-FFF2-40B4-BE49-F238E27FC236}">
                    <a16:creationId xmlns:a16="http://schemas.microsoft.com/office/drawing/2014/main" id="{8B6D0774-6842-465C-B311-5B723DB366C6}"/>
                  </a:ext>
                </a:extLst>
              </p:cNvPr>
              <p:cNvSpPr/>
              <p:nvPr/>
            </p:nvSpPr>
            <p:spPr>
              <a:xfrm>
                <a:off x="-2635250" y="18215"/>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59" name="Freeform: Shape 158">
                <a:extLst>
                  <a:ext uri="{FF2B5EF4-FFF2-40B4-BE49-F238E27FC236}">
                    <a16:creationId xmlns:a16="http://schemas.microsoft.com/office/drawing/2014/main" id="{12BDD025-E4E3-4145-BF8E-949EE0CC25A7}"/>
                  </a:ext>
                </a:extLst>
              </p:cNvPr>
              <p:cNvSpPr/>
              <p:nvPr/>
            </p:nvSpPr>
            <p:spPr>
              <a:xfrm>
                <a:off x="-2635250" y="-616785"/>
                <a:ext cx="16637000" cy="3690185"/>
              </a:xfrm>
              <a:custGeom>
                <a:avLst/>
                <a:gdLst>
                  <a:gd name="connsiteX0" fmla="*/ 16637000 w 16637000"/>
                  <a:gd name="connsiteY0" fmla="*/ 3690186 h 3690185"/>
                  <a:gd name="connsiteX1" fmla="*/ 14901418 w 16637000"/>
                  <a:gd name="connsiteY1" fmla="*/ 2754977 h 3690185"/>
                  <a:gd name="connsiteX2" fmla="*/ 13358051 w 16637000"/>
                  <a:gd name="connsiteY2" fmla="*/ 2694175 h 3690185"/>
                  <a:gd name="connsiteX3" fmla="*/ 13358051 w 16637000"/>
                  <a:gd name="connsiteY3" fmla="*/ 2694175 h 3690185"/>
                  <a:gd name="connsiteX4" fmla="*/ 11744769 w 16637000"/>
                  <a:gd name="connsiteY4" fmla="*/ 2593598 h 3690185"/>
                  <a:gd name="connsiteX5" fmla="*/ 10136949 w 16637000"/>
                  <a:gd name="connsiteY5" fmla="*/ 1629801 h 3690185"/>
                  <a:gd name="connsiteX6" fmla="*/ 8015389 w 16637000"/>
                  <a:gd name="connsiteY6" fmla="*/ 1569089 h 3690185"/>
                  <a:gd name="connsiteX7" fmla="*/ 8015389 w 16637000"/>
                  <a:gd name="connsiteY7" fmla="*/ 1569089 h 3690185"/>
                  <a:gd name="connsiteX8" fmla="*/ 5974994 w 16637000"/>
                  <a:gd name="connsiteY8" fmla="*/ 1554680 h 3690185"/>
                  <a:gd name="connsiteX9" fmla="*/ 4067245 w 16637000"/>
                  <a:gd name="connsiteY9" fmla="*/ 520096 h 3690185"/>
                  <a:gd name="connsiteX10" fmla="*/ 0 w 16637000"/>
                  <a:gd name="connsiteY10" fmla="*/ 502485 h 3690185"/>
                  <a:gd name="connsiteX11" fmla="*/ 0 w 16637000"/>
                  <a:gd name="connsiteY11" fmla="*/ 502485 h 369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5">
                    <a:moveTo>
                      <a:pt x="16637000" y="3690186"/>
                    </a:moveTo>
                    <a:lnTo>
                      <a:pt x="14901418" y="2754977"/>
                    </a:lnTo>
                    <a:cubicBezTo>
                      <a:pt x="14423898" y="2497662"/>
                      <a:pt x="13854367" y="2475221"/>
                      <a:pt x="13358051" y="2694175"/>
                    </a:cubicBezTo>
                    <a:lnTo>
                      <a:pt x="13358051" y="2694175"/>
                    </a:lnTo>
                    <a:cubicBezTo>
                      <a:pt x="12835890" y="2924560"/>
                      <a:pt x="12234291" y="2887057"/>
                      <a:pt x="11744769" y="2593598"/>
                    </a:cubicBezTo>
                    <a:lnTo>
                      <a:pt x="10136949" y="1629801"/>
                    </a:lnTo>
                    <a:cubicBezTo>
                      <a:pt x="9488678" y="1241197"/>
                      <a:pt x="8684825" y="1218194"/>
                      <a:pt x="8015389" y="1569089"/>
                    </a:cubicBezTo>
                    <a:lnTo>
                      <a:pt x="8015389" y="1569089"/>
                    </a:lnTo>
                    <a:cubicBezTo>
                      <a:pt x="7375347" y="1904585"/>
                      <a:pt x="6610236" y="1899181"/>
                      <a:pt x="5974994" y="1554680"/>
                    </a:cubicBezTo>
                    <a:lnTo>
                      <a:pt x="4067245" y="520096"/>
                    </a:lnTo>
                    <a:cubicBezTo>
                      <a:pt x="2800133" y="-167071"/>
                      <a:pt x="1273016" y="-173682"/>
                      <a:pt x="0" y="502485"/>
                    </a:cubicBezTo>
                    <a:lnTo>
                      <a:pt x="0" y="502485"/>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60" name="Freeform: Shape 159">
                <a:extLst>
                  <a:ext uri="{FF2B5EF4-FFF2-40B4-BE49-F238E27FC236}">
                    <a16:creationId xmlns:a16="http://schemas.microsoft.com/office/drawing/2014/main" id="{225D3CDA-6A49-4003-9BB2-EB566B477114}"/>
                  </a:ext>
                </a:extLst>
              </p:cNvPr>
              <p:cNvSpPr/>
              <p:nvPr/>
            </p:nvSpPr>
            <p:spPr>
              <a:xfrm>
                <a:off x="-2635250" y="-108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61" name="Freeform: Shape 160">
                <a:extLst>
                  <a:ext uri="{FF2B5EF4-FFF2-40B4-BE49-F238E27FC236}">
                    <a16:creationId xmlns:a16="http://schemas.microsoft.com/office/drawing/2014/main" id="{47FFB90F-464C-4149-BEA0-9D34BDF9FE17}"/>
                  </a:ext>
                </a:extLst>
              </p:cNvPr>
              <p:cNvSpPr/>
              <p:nvPr/>
            </p:nvSpPr>
            <p:spPr>
              <a:xfrm>
                <a:off x="-2635250" y="-362784"/>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6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4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0"/>
                      <a:pt x="13854367" y="2475220"/>
                      <a:pt x="13358051" y="2694174"/>
                    </a:cubicBezTo>
                    <a:lnTo>
                      <a:pt x="13358051" y="2694174"/>
                    </a:lnTo>
                    <a:cubicBezTo>
                      <a:pt x="12835890" y="2924558"/>
                      <a:pt x="12234291" y="2887055"/>
                      <a:pt x="11744769" y="2593596"/>
                    </a:cubicBezTo>
                    <a:lnTo>
                      <a:pt x="10136949" y="1629800"/>
                    </a:lnTo>
                    <a:cubicBezTo>
                      <a:pt x="9488678" y="1241192"/>
                      <a:pt x="8684825" y="1218193"/>
                      <a:pt x="8015389" y="1569087"/>
                    </a:cubicBezTo>
                    <a:lnTo>
                      <a:pt x="8015389" y="1569087"/>
                    </a:lnTo>
                    <a:cubicBezTo>
                      <a:pt x="7375347" y="1904583"/>
                      <a:pt x="6610236" y="1899179"/>
                      <a:pt x="5974994" y="1554679"/>
                    </a:cubicBezTo>
                    <a:lnTo>
                      <a:pt x="4067245" y="520094"/>
                    </a:lnTo>
                    <a:cubicBezTo>
                      <a:pt x="2800133" y="-167070"/>
                      <a:pt x="1273016" y="-173682"/>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sp>
            <p:nvSpPr>
              <p:cNvPr id="162" name="Freeform: Shape 161">
                <a:extLst>
                  <a:ext uri="{FF2B5EF4-FFF2-40B4-BE49-F238E27FC236}">
                    <a16:creationId xmlns:a16="http://schemas.microsoft.com/office/drawing/2014/main" id="{01AA1D07-AF35-4CB9-BAEE-E89FFD6B32E9}"/>
                  </a:ext>
                </a:extLst>
              </p:cNvPr>
              <p:cNvSpPr/>
              <p:nvPr/>
            </p:nvSpPr>
            <p:spPr>
              <a:xfrm>
                <a:off x="-2635250" y="145215"/>
                <a:ext cx="16637000" cy="3690184"/>
              </a:xfrm>
              <a:custGeom>
                <a:avLst/>
                <a:gdLst>
                  <a:gd name="connsiteX0" fmla="*/ 16637000 w 16637000"/>
                  <a:gd name="connsiteY0" fmla="*/ 3690184 h 3690184"/>
                  <a:gd name="connsiteX1" fmla="*/ 14901418 w 16637000"/>
                  <a:gd name="connsiteY1" fmla="*/ 2754975 h 3690184"/>
                  <a:gd name="connsiteX2" fmla="*/ 13358051 w 16637000"/>
                  <a:gd name="connsiteY2" fmla="*/ 2694174 h 3690184"/>
                  <a:gd name="connsiteX3" fmla="*/ 13358051 w 16637000"/>
                  <a:gd name="connsiteY3" fmla="*/ 2694174 h 3690184"/>
                  <a:gd name="connsiteX4" fmla="*/ 11744769 w 16637000"/>
                  <a:gd name="connsiteY4" fmla="*/ 2593597 h 3690184"/>
                  <a:gd name="connsiteX5" fmla="*/ 10136949 w 16637000"/>
                  <a:gd name="connsiteY5" fmla="*/ 1629800 h 3690184"/>
                  <a:gd name="connsiteX6" fmla="*/ 8015389 w 16637000"/>
                  <a:gd name="connsiteY6" fmla="*/ 1569087 h 3690184"/>
                  <a:gd name="connsiteX7" fmla="*/ 8015389 w 16637000"/>
                  <a:gd name="connsiteY7" fmla="*/ 1569087 h 3690184"/>
                  <a:gd name="connsiteX8" fmla="*/ 5974994 w 16637000"/>
                  <a:gd name="connsiteY8" fmla="*/ 1554679 h 3690184"/>
                  <a:gd name="connsiteX9" fmla="*/ 4067245 w 16637000"/>
                  <a:gd name="connsiteY9" fmla="*/ 520093 h 3690184"/>
                  <a:gd name="connsiteX10" fmla="*/ 0 w 16637000"/>
                  <a:gd name="connsiteY10" fmla="*/ 502484 h 3690184"/>
                  <a:gd name="connsiteX11" fmla="*/ 0 w 16637000"/>
                  <a:gd name="connsiteY11" fmla="*/ 502484 h 369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37000" h="3690184">
                    <a:moveTo>
                      <a:pt x="16637000" y="3690184"/>
                    </a:moveTo>
                    <a:lnTo>
                      <a:pt x="14901418" y="2754975"/>
                    </a:lnTo>
                    <a:cubicBezTo>
                      <a:pt x="14423898" y="2497661"/>
                      <a:pt x="13854367" y="2475220"/>
                      <a:pt x="13358051" y="2694174"/>
                    </a:cubicBezTo>
                    <a:lnTo>
                      <a:pt x="13358051" y="2694174"/>
                    </a:lnTo>
                    <a:cubicBezTo>
                      <a:pt x="12835890" y="2924558"/>
                      <a:pt x="12234291" y="2887056"/>
                      <a:pt x="11744769" y="2593597"/>
                    </a:cubicBezTo>
                    <a:lnTo>
                      <a:pt x="10136949" y="1629800"/>
                    </a:lnTo>
                    <a:cubicBezTo>
                      <a:pt x="9488678" y="1241193"/>
                      <a:pt x="8684825" y="1218193"/>
                      <a:pt x="8015389" y="1569087"/>
                    </a:cubicBezTo>
                    <a:lnTo>
                      <a:pt x="8015389" y="1569087"/>
                    </a:lnTo>
                    <a:cubicBezTo>
                      <a:pt x="7375347" y="1904583"/>
                      <a:pt x="6610236" y="1899180"/>
                      <a:pt x="5974994" y="1554679"/>
                    </a:cubicBezTo>
                    <a:lnTo>
                      <a:pt x="4067245" y="520093"/>
                    </a:lnTo>
                    <a:cubicBezTo>
                      <a:pt x="2800133" y="-167070"/>
                      <a:pt x="1273016" y="-173681"/>
                      <a:pt x="0" y="502484"/>
                    </a:cubicBezTo>
                    <a:lnTo>
                      <a:pt x="0" y="502484"/>
                    </a:lnTo>
                  </a:path>
                </a:pathLst>
              </a:custGeom>
              <a:grpFill/>
              <a:ln w="19050" cap="flat">
                <a:gradFill>
                  <a:gsLst>
                    <a:gs pos="0">
                      <a:schemeClr val="accent1">
                        <a:lumMod val="5000"/>
                        <a:lumOff val="95000"/>
                        <a:alpha val="96000"/>
                      </a:schemeClr>
                    </a:gs>
                    <a:gs pos="37000">
                      <a:srgbClr val="EB0029"/>
                    </a:gs>
                    <a:gs pos="71000">
                      <a:schemeClr val="bg2">
                        <a:alpha val="13000"/>
                      </a:schemeClr>
                    </a:gs>
                    <a:gs pos="100000">
                      <a:srgbClr val="EB0029"/>
                    </a:gs>
                  </a:gsLst>
                  <a:lin ang="5400000" scaled="1"/>
                </a:gradFill>
                <a:prstDash val="solid"/>
                <a:miter/>
              </a:ln>
            </p:spPr>
            <p:txBody>
              <a:bodyPr rtlCol="0" anchor="ctr"/>
              <a:lstStyle/>
              <a:p>
                <a:endParaRPr lang="en-US" sz="1013" dirty="0"/>
              </a:p>
            </p:txBody>
          </p:sp>
        </p:grpSp>
      </p:grpSp>
      <p:sp>
        <p:nvSpPr>
          <p:cNvPr id="54" name="TextBox 53">
            <a:extLst>
              <a:ext uri="{FF2B5EF4-FFF2-40B4-BE49-F238E27FC236}">
                <a16:creationId xmlns:a16="http://schemas.microsoft.com/office/drawing/2014/main" id="{61DF0355-6514-AE64-D9AC-238679F37513}"/>
              </a:ext>
            </a:extLst>
          </p:cNvPr>
          <p:cNvSpPr txBox="1"/>
          <p:nvPr/>
        </p:nvSpPr>
        <p:spPr>
          <a:xfrm>
            <a:off x="373380" y="2038987"/>
            <a:ext cx="6623321" cy="893963"/>
          </a:xfrm>
          <a:prstGeom prst="rect">
            <a:avLst/>
          </a:prstGeom>
          <a:noFill/>
        </p:spPr>
        <p:txBody>
          <a:bodyPr wrap="square">
            <a:spAutoFit/>
          </a:bodyPr>
          <a:lstStyle/>
          <a:p>
            <a:pPr>
              <a:lnSpc>
                <a:spcPct val="110000"/>
              </a:lnSpc>
            </a:pPr>
            <a:r>
              <a:rPr lang="en-US" sz="2800" dirty="0">
                <a:solidFill>
                  <a:schemeClr val="bg1"/>
                </a:solidFill>
                <a:latin typeface="+mj-lt"/>
                <a:ea typeface="Times New Roman" panose="02020603050405020304" pitchFamily="18" charset="0"/>
              </a:rPr>
              <a:t>CYBER SECURITY</a:t>
            </a:r>
          </a:p>
          <a:p>
            <a:pPr>
              <a:lnSpc>
                <a:spcPct val="110000"/>
              </a:lnSpc>
            </a:pPr>
            <a:r>
              <a:rPr lang="en-US" sz="2200" dirty="0">
                <a:solidFill>
                  <a:schemeClr val="bg1"/>
                </a:solidFill>
                <a:latin typeface="+mj-lt"/>
                <a:ea typeface="Times New Roman" panose="02020603050405020304" pitchFamily="18" charset="0"/>
              </a:rPr>
              <a:t>VIETTEL DIGITAL TALENT 2023</a:t>
            </a:r>
            <a:endParaRPr lang="vi-VN" sz="2800" dirty="0">
              <a:solidFill>
                <a:schemeClr val="bg1"/>
              </a:solidFill>
              <a:latin typeface="+mj-lt"/>
              <a:ea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472440" y="354105"/>
            <a:ext cx="1374435" cy="474570"/>
          </a:xfrm>
          <a:prstGeom prst="rect">
            <a:avLst/>
          </a:prstGeom>
        </p:spPr>
      </p:pic>
      <p:sp>
        <p:nvSpPr>
          <p:cNvPr id="3" name="TextBox 2">
            <a:extLst>
              <a:ext uri="{FF2B5EF4-FFF2-40B4-BE49-F238E27FC236}">
                <a16:creationId xmlns:a16="http://schemas.microsoft.com/office/drawing/2014/main" id="{514026AF-3F56-33C1-764D-78C39C74298B}"/>
              </a:ext>
            </a:extLst>
          </p:cNvPr>
          <p:cNvSpPr txBox="1"/>
          <p:nvPr/>
        </p:nvSpPr>
        <p:spPr>
          <a:xfrm>
            <a:off x="472440" y="3806012"/>
            <a:ext cx="1986441" cy="276999"/>
          </a:xfrm>
          <a:prstGeom prst="rect">
            <a:avLst/>
          </a:prstGeom>
          <a:noFill/>
        </p:spPr>
        <p:txBody>
          <a:bodyPr wrap="none" rtlCol="0">
            <a:spAutoFit/>
          </a:bodyPr>
          <a:lstStyle/>
          <a:p>
            <a:r>
              <a:rPr lang="en-US" sz="1200" dirty="0">
                <a:solidFill>
                  <a:schemeClr val="bg1">
                    <a:alpha val="75000"/>
                  </a:schemeClr>
                </a:solidFill>
                <a:latin typeface="FS PF BeauSans Pro SemiBold" panose="02000503000000020004" pitchFamily="2" charset="0"/>
              </a:rPr>
              <a:t>04/2023 * Viettel Group </a:t>
            </a:r>
          </a:p>
        </p:txBody>
      </p:sp>
    </p:spTree>
    <p:extLst>
      <p:ext uri="{BB962C8B-B14F-4D97-AF65-F5344CB8AC3E}">
        <p14:creationId xmlns:p14="http://schemas.microsoft.com/office/powerpoint/2010/main" val="3343450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2333520" y="111240"/>
            <a:ext cx="3986280" cy="875520"/>
          </a:xfrm>
          <a:prstGeom prst="rect">
            <a:avLst/>
          </a:prstGeom>
          <a:noFill/>
          <a:ln>
            <a:noFill/>
          </a:ln>
        </p:spPr>
        <p:txBody>
          <a:bodyPr lIns="0" tIns="16560" rIns="0" bIns="0"/>
          <a:lstStyle/>
          <a:p>
            <a:pPr marL="12600">
              <a:lnSpc>
                <a:spcPct val="100000"/>
              </a:lnSpc>
            </a:pPr>
            <a:r>
              <a:rPr lang="en-US" sz="3200" b="0" strike="noStrike" spc="12" dirty="0">
                <a:uFill>
                  <a:solidFill>
                    <a:srgbClr val="FFFFFF"/>
                  </a:solidFill>
                </a:uFill>
                <a:latin typeface="Arial"/>
              </a:rPr>
              <a:t>DEFENSE IN</a:t>
            </a:r>
            <a:r>
              <a:rPr lang="en-US" sz="3200" b="0" strike="noStrike" spc="-77" dirty="0">
                <a:uFill>
                  <a:solidFill>
                    <a:srgbClr val="FFFFFF"/>
                  </a:solidFill>
                </a:uFill>
                <a:latin typeface="Arial"/>
              </a:rPr>
              <a:t> </a:t>
            </a:r>
            <a:r>
              <a:rPr lang="en-US" sz="3200" b="0" strike="noStrike" spc="12" dirty="0">
                <a:uFill>
                  <a:solidFill>
                    <a:srgbClr val="FFFFFF"/>
                  </a:solidFill>
                </a:uFill>
                <a:latin typeface="Arial"/>
              </a:rPr>
              <a:t>DEPTH</a:t>
            </a:r>
            <a:endParaRPr lang="en-US" sz="1800" b="0" strike="noStrike" spc="-1" dirty="0">
              <a:uFill>
                <a:solidFill>
                  <a:srgbClr val="FFFFFF"/>
                </a:solidFill>
              </a:uFill>
              <a:latin typeface="Calibri"/>
            </a:endParaRPr>
          </a:p>
        </p:txBody>
      </p:sp>
      <p:sp>
        <p:nvSpPr>
          <p:cNvPr id="163"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81583558-AB4F-4126-9277-E9248EBC3522}" type="slidenum">
              <a:rPr lang="en-US" sz="1100" b="0" strike="noStrike" spc="-1">
                <a:solidFill>
                  <a:srgbClr val="000000"/>
                </a:solidFill>
                <a:uFill>
                  <a:solidFill>
                    <a:srgbClr val="FFFFFF"/>
                  </a:solidFill>
                </a:uFill>
                <a:latin typeface="Arial"/>
              </a:rPr>
              <a:t>10</a:t>
            </a:fld>
            <a:endParaRPr lang="en-US" sz="1400" b="0" strike="noStrike" spc="-1">
              <a:solidFill>
                <a:srgbClr val="000000"/>
              </a:solidFill>
              <a:uFill>
                <a:solidFill>
                  <a:srgbClr val="FFFFFF"/>
                </a:solidFill>
              </a:uFill>
              <a:latin typeface="Times New Roman"/>
            </a:endParaRPr>
          </a:p>
        </p:txBody>
      </p:sp>
      <p:sp>
        <p:nvSpPr>
          <p:cNvPr id="164" name="CustomShape 3"/>
          <p:cNvSpPr/>
          <p:nvPr/>
        </p:nvSpPr>
        <p:spPr>
          <a:xfrm>
            <a:off x="572400" y="843558"/>
            <a:ext cx="7167952" cy="2413722"/>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Also Known as Layered</a:t>
            </a:r>
            <a:r>
              <a:rPr lang="en-US" sz="2200" b="0" strike="noStrike" spc="2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Defense</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No One Device </a:t>
            </a:r>
            <a:r>
              <a:rPr lang="en-US" sz="2200" spc="-4" dirty="0">
                <a:solidFill>
                  <a:srgbClr val="000000"/>
                </a:solidFill>
                <a:uFill>
                  <a:solidFill>
                    <a:srgbClr val="FFFFFF"/>
                  </a:solidFill>
                </a:uFill>
                <a:latin typeface="Arial"/>
              </a:rPr>
              <a:t>or Control </a:t>
            </a:r>
            <a:r>
              <a:rPr lang="en-US" sz="2200" b="0" strike="noStrike" spc="-4" dirty="0">
                <a:solidFill>
                  <a:srgbClr val="000000"/>
                </a:solidFill>
                <a:uFill>
                  <a:solidFill>
                    <a:srgbClr val="FFFFFF"/>
                  </a:solidFill>
                </a:uFill>
                <a:latin typeface="Arial"/>
              </a:rPr>
              <a:t>will PREVENT all attacks</a:t>
            </a:r>
            <a:endParaRPr lang="en-US" sz="1800" b="0" strike="noStrike" spc="-1" dirty="0">
              <a:solidFill>
                <a:srgbClr val="000000"/>
              </a:solidFill>
              <a:uFill>
                <a:solidFill>
                  <a:srgbClr val="FFFFFF"/>
                </a:solidFill>
              </a:uFill>
              <a:latin typeface="Aria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680" y="1919084"/>
            <a:ext cx="5237392"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180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 name="Rectangle 17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Shape 1"/>
          <p:cNvSpPr txBox="1"/>
          <p:nvPr/>
        </p:nvSpPr>
        <p:spPr>
          <a:xfrm>
            <a:off x="630936" y="192024"/>
            <a:ext cx="7879842" cy="761238"/>
          </a:xfrm>
          <a:prstGeom prst="rect">
            <a:avLst/>
          </a:prstGeom>
        </p:spPr>
        <p:txBody>
          <a:bodyPr vert="horz" lIns="91440" tIns="45720" rIns="91440" bIns="45720" rtlCol="0" anchor="b">
            <a:normAutofit/>
          </a:bodyPr>
          <a:lstStyle/>
          <a:p>
            <a:pPr marL="12600" defTabSz="914400">
              <a:lnSpc>
                <a:spcPct val="90000"/>
              </a:lnSpc>
              <a:spcBef>
                <a:spcPct val="0"/>
              </a:spcBef>
              <a:spcAft>
                <a:spcPts val="600"/>
              </a:spcAft>
            </a:pPr>
            <a:r>
              <a:rPr lang="en-US" sz="4400" b="0" strike="noStrike" kern="1200" spc="12">
                <a:solidFill>
                  <a:schemeClr val="tx1"/>
                </a:solidFill>
                <a:uFill>
                  <a:solidFill>
                    <a:srgbClr val="FFFFFF"/>
                  </a:solidFill>
                </a:uFill>
                <a:latin typeface="+mj-lt"/>
                <a:ea typeface="+mj-ea"/>
                <a:cs typeface="+mj-cs"/>
              </a:rPr>
              <a:t>Risk Management</a:t>
            </a:r>
            <a:endParaRPr lang="en-US" sz="4400" b="0" strike="noStrike" kern="1200" spc="-1">
              <a:solidFill>
                <a:schemeClr val="tx1"/>
              </a:solidFill>
              <a:uFill>
                <a:solidFill>
                  <a:srgbClr val="FFFFFF"/>
                </a:solidFill>
              </a:uFill>
              <a:latin typeface="+mj-lt"/>
              <a:ea typeface="+mj-ea"/>
              <a:cs typeface="+mj-cs"/>
            </a:endParaRPr>
          </a:p>
        </p:txBody>
      </p:sp>
      <p:sp>
        <p:nvSpPr>
          <p:cNvPr id="185" name="Rectangle 17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225876"/>
            <a:ext cx="7838694"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6" name="Rectangle 17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153632"/>
            <a:ext cx="1405092" cy="82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6" name="TextShape 2"/>
          <p:cNvSpPr txBox="1"/>
          <p:nvPr/>
        </p:nvSpPr>
        <p:spPr>
          <a:xfrm>
            <a:off x="6388181" y="3341106"/>
            <a:ext cx="94682" cy="1371736"/>
          </a:xfrm>
          <a:prstGeom prst="rect">
            <a:avLst/>
          </a:prstGeom>
          <a:noFill/>
          <a:ln>
            <a:noFill/>
          </a:ln>
        </p:spPr>
        <p:txBody>
          <a:bodyPr lIns="0" tIns="0" rIns="0" bIns="0"/>
          <a:lstStyle/>
          <a:p>
            <a:pPr marL="11502" defTabSz="308610">
              <a:spcAft>
                <a:spcPts val="600"/>
              </a:spcAft>
            </a:pPr>
            <a:fld id="{2F12D1FC-F991-4765-B740-8EC8E82CA62B}" type="slidenum">
              <a:rPr lang="en-US" sz="495" kern="1200">
                <a:solidFill>
                  <a:srgbClr val="000000"/>
                </a:solidFill>
                <a:uFill>
                  <a:solidFill>
                    <a:srgbClr val="FFFFFF"/>
                  </a:solidFill>
                </a:uFill>
                <a:latin typeface="Arial"/>
                <a:ea typeface="+mn-ea"/>
                <a:cs typeface="+mn-cs"/>
              </a:rPr>
              <a:pPr marL="11502" defTabSz="308610">
                <a:spcAft>
                  <a:spcPts val="600"/>
                </a:spcAft>
              </a:pPr>
              <a:t>11</a:t>
            </a:fld>
            <a:endParaRPr lang="en-US" sz="1400" b="0" strike="noStrike" spc="-1">
              <a:solidFill>
                <a:srgbClr val="000000"/>
              </a:solidFill>
              <a:uFill>
                <a:solidFill>
                  <a:srgbClr val="FFFFFF"/>
                </a:solidFill>
              </a:uFill>
              <a:latin typeface="Times New Roman"/>
            </a:endParaRPr>
          </a:p>
        </p:txBody>
      </p:sp>
      <p:sp>
        <p:nvSpPr>
          <p:cNvPr id="167" name="CustomShape 3"/>
          <p:cNvSpPr/>
          <p:nvPr/>
        </p:nvSpPr>
        <p:spPr>
          <a:xfrm>
            <a:off x="878305" y="1613317"/>
            <a:ext cx="6978316" cy="2934619"/>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Every decision starts with looking at</a:t>
            </a:r>
            <a:r>
              <a:rPr lang="en-US" sz="2400" kern="1200" spc="13" dirty="0">
                <a:solidFill>
                  <a:srgbClr val="000000"/>
                </a:solidFill>
                <a:uFill>
                  <a:solidFill>
                    <a:srgbClr val="FFFFFF"/>
                  </a:solidFill>
                </a:uFill>
                <a:latin typeface="Arial"/>
                <a:ea typeface="+mn-ea"/>
                <a:cs typeface="+mn-cs"/>
              </a:rPr>
              <a:t> </a:t>
            </a:r>
            <a:r>
              <a:rPr lang="en-US" sz="2400" kern="1200" spc="-2" dirty="0">
                <a:solidFill>
                  <a:srgbClr val="000000"/>
                </a:solidFill>
                <a:uFill>
                  <a:solidFill>
                    <a:srgbClr val="FFFFFF"/>
                  </a:solidFill>
                </a:uFill>
                <a:latin typeface="Arial"/>
                <a:ea typeface="+mn-ea"/>
                <a:cs typeface="+mn-cs"/>
              </a:rPr>
              <a:t>risk</a:t>
            </a:r>
            <a:endParaRPr lang="en-US" sz="2400" kern="1200" dirty="0">
              <a:solidFill>
                <a:srgbClr val="000000"/>
              </a:solidFill>
              <a:uFill>
                <a:solidFill>
                  <a:srgbClr val="FFFFFF"/>
                </a:solidFill>
              </a:uFill>
              <a:latin typeface="Arial"/>
              <a:ea typeface="+mn-ea"/>
              <a:cs typeface="+mn-cs"/>
            </a:endParaRPr>
          </a:p>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Determine the value of your</a:t>
            </a:r>
            <a:r>
              <a:rPr lang="en-US" sz="2400" kern="1200" spc="28" dirty="0">
                <a:solidFill>
                  <a:srgbClr val="000000"/>
                </a:solidFill>
                <a:uFill>
                  <a:solidFill>
                    <a:srgbClr val="FFFFFF"/>
                  </a:solidFill>
                </a:uFill>
                <a:latin typeface="Arial"/>
                <a:ea typeface="+mn-ea"/>
                <a:cs typeface="+mn-cs"/>
              </a:rPr>
              <a:t> </a:t>
            </a:r>
            <a:r>
              <a:rPr lang="en-US" sz="2400" kern="1200" spc="-2" dirty="0">
                <a:solidFill>
                  <a:srgbClr val="000000"/>
                </a:solidFill>
                <a:uFill>
                  <a:solidFill>
                    <a:srgbClr val="FFFFFF"/>
                  </a:solidFill>
                </a:uFill>
                <a:latin typeface="Arial"/>
                <a:ea typeface="+mn-ea"/>
                <a:cs typeface="+mn-cs"/>
              </a:rPr>
              <a:t>assets</a:t>
            </a:r>
            <a:endParaRPr lang="en-US" sz="2400" kern="1200" dirty="0">
              <a:solidFill>
                <a:srgbClr val="000000"/>
              </a:solidFill>
              <a:uFill>
                <a:solidFill>
                  <a:srgbClr val="FFFFFF"/>
                </a:solidFill>
              </a:uFill>
              <a:latin typeface="Arial"/>
              <a:ea typeface="+mn-ea"/>
              <a:cs typeface="+mn-cs"/>
            </a:endParaRPr>
          </a:p>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Look to identify the potential for</a:t>
            </a:r>
            <a:r>
              <a:rPr lang="en-US" sz="2400" kern="1200" spc="14" dirty="0">
                <a:solidFill>
                  <a:srgbClr val="000000"/>
                </a:solidFill>
                <a:uFill>
                  <a:solidFill>
                    <a:srgbClr val="FFFFFF"/>
                  </a:solidFill>
                </a:uFill>
                <a:latin typeface="Arial"/>
                <a:ea typeface="+mn-ea"/>
                <a:cs typeface="+mn-cs"/>
              </a:rPr>
              <a:t> </a:t>
            </a:r>
            <a:r>
              <a:rPr lang="en-US" sz="2400" kern="1200" dirty="0">
                <a:solidFill>
                  <a:srgbClr val="000000"/>
                </a:solidFill>
                <a:uFill>
                  <a:solidFill>
                    <a:srgbClr val="FFFFFF"/>
                  </a:solidFill>
                </a:uFill>
                <a:latin typeface="Arial"/>
                <a:ea typeface="+mn-ea"/>
                <a:cs typeface="+mn-cs"/>
              </a:rPr>
              <a:t>loss</a:t>
            </a:r>
          </a:p>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Find cost effective solution reduce risk to an acceptable level  (rarely can we eliminate</a:t>
            </a:r>
            <a:r>
              <a:rPr lang="en-US" sz="2400" kern="1200" spc="14" dirty="0">
                <a:solidFill>
                  <a:srgbClr val="000000"/>
                </a:solidFill>
                <a:uFill>
                  <a:solidFill>
                    <a:srgbClr val="FFFFFF"/>
                  </a:solidFill>
                </a:uFill>
                <a:latin typeface="Arial"/>
                <a:ea typeface="+mn-ea"/>
                <a:cs typeface="+mn-cs"/>
              </a:rPr>
              <a:t> </a:t>
            </a:r>
            <a:r>
              <a:rPr lang="en-US" sz="2400" kern="1200" spc="-2" dirty="0">
                <a:solidFill>
                  <a:srgbClr val="000000"/>
                </a:solidFill>
                <a:uFill>
                  <a:solidFill>
                    <a:srgbClr val="FFFFFF"/>
                  </a:solidFill>
                </a:uFill>
                <a:latin typeface="Arial"/>
                <a:ea typeface="+mn-ea"/>
                <a:cs typeface="+mn-cs"/>
              </a:rPr>
              <a:t>risk)</a:t>
            </a:r>
            <a:endParaRPr lang="en-US" sz="2400" kern="1200" dirty="0">
              <a:solidFill>
                <a:srgbClr val="000000"/>
              </a:solidFill>
              <a:uFill>
                <a:solidFill>
                  <a:srgbClr val="FFFFFF"/>
                </a:solidFill>
              </a:uFill>
              <a:latin typeface="Arial"/>
              <a:ea typeface="+mn-ea"/>
              <a:cs typeface="+mn-cs"/>
            </a:endParaRPr>
          </a:p>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Safeguards are</a:t>
            </a:r>
            <a:r>
              <a:rPr lang="en-US" sz="2400" kern="1200" spc="5" dirty="0">
                <a:solidFill>
                  <a:srgbClr val="000000"/>
                </a:solidFill>
                <a:uFill>
                  <a:solidFill>
                    <a:srgbClr val="FFFFFF"/>
                  </a:solidFill>
                </a:uFill>
                <a:latin typeface="Arial"/>
                <a:ea typeface="+mn-ea"/>
                <a:cs typeface="+mn-cs"/>
              </a:rPr>
              <a:t> </a:t>
            </a:r>
            <a:r>
              <a:rPr lang="en-US" sz="2400" kern="1200" spc="-2" dirty="0">
                <a:solidFill>
                  <a:srgbClr val="000000"/>
                </a:solidFill>
                <a:uFill>
                  <a:solidFill>
                    <a:srgbClr val="FFFFFF"/>
                  </a:solidFill>
                </a:uFill>
                <a:latin typeface="Arial"/>
                <a:ea typeface="+mn-ea"/>
                <a:cs typeface="+mn-cs"/>
              </a:rPr>
              <a:t>proactive</a:t>
            </a:r>
            <a:endParaRPr lang="en-US" sz="2400" kern="1200" dirty="0">
              <a:solidFill>
                <a:srgbClr val="000000"/>
              </a:solidFill>
              <a:uFill>
                <a:solidFill>
                  <a:srgbClr val="FFFFFF"/>
                </a:solidFill>
              </a:uFill>
              <a:latin typeface="Arial"/>
              <a:ea typeface="+mn-ea"/>
              <a:cs typeface="+mn-cs"/>
            </a:endParaRPr>
          </a:p>
          <a:p>
            <a:pPr marL="93960" indent="-88128" defTabSz="308610">
              <a:spcAft>
                <a:spcPts val="600"/>
              </a:spcAft>
              <a:buClr>
                <a:srgbClr val="84A0BB"/>
              </a:buClr>
              <a:buSzPct val="68000"/>
              <a:buFont typeface="Wingdings" charset="2"/>
              <a:buChar char=""/>
            </a:pPr>
            <a:r>
              <a:rPr lang="en-US" sz="2400" kern="1200" spc="-2" dirty="0">
                <a:solidFill>
                  <a:srgbClr val="000000"/>
                </a:solidFill>
                <a:uFill>
                  <a:solidFill>
                    <a:srgbClr val="FFFFFF"/>
                  </a:solidFill>
                </a:uFill>
                <a:latin typeface="Arial"/>
                <a:ea typeface="+mn-ea"/>
                <a:cs typeface="+mn-cs"/>
              </a:rPr>
              <a:t>Countermeasures are</a:t>
            </a:r>
            <a:r>
              <a:rPr lang="en-US" sz="2400" kern="1200" spc="22" dirty="0">
                <a:solidFill>
                  <a:srgbClr val="000000"/>
                </a:solidFill>
                <a:uFill>
                  <a:solidFill>
                    <a:srgbClr val="FFFFFF"/>
                  </a:solidFill>
                </a:uFill>
                <a:latin typeface="Arial"/>
                <a:ea typeface="+mn-ea"/>
                <a:cs typeface="+mn-cs"/>
              </a:rPr>
              <a:t> </a:t>
            </a:r>
            <a:r>
              <a:rPr lang="en-US" sz="2400" kern="1200" spc="-2" dirty="0">
                <a:solidFill>
                  <a:srgbClr val="000000"/>
                </a:solidFill>
                <a:uFill>
                  <a:solidFill>
                    <a:srgbClr val="FFFFFF"/>
                  </a:solidFill>
                </a:uFill>
                <a:latin typeface="Arial"/>
                <a:ea typeface="+mn-ea"/>
                <a:cs typeface="+mn-cs"/>
              </a:rPr>
              <a:t>reactive</a:t>
            </a:r>
            <a:endParaRPr lang="en-US" sz="24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91102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TextShape 1"/>
          <p:cNvSpPr txBox="1"/>
          <p:nvPr/>
        </p:nvSpPr>
        <p:spPr>
          <a:xfrm>
            <a:off x="572400" y="111240"/>
            <a:ext cx="5598720" cy="875520"/>
          </a:xfrm>
          <a:prstGeom prst="rect">
            <a:avLst/>
          </a:prstGeom>
          <a:noFill/>
          <a:ln>
            <a:noFill/>
          </a:ln>
        </p:spPr>
        <p:txBody>
          <a:bodyPr lIns="0" tIns="16560" rIns="0" bIns="0"/>
          <a:lstStyle/>
          <a:p>
            <a:pPr marL="12600">
              <a:lnSpc>
                <a:spcPct val="100000"/>
              </a:lnSpc>
            </a:pPr>
            <a:r>
              <a:rPr lang="en-US" sz="3200" b="0" strike="noStrike" spc="12" dirty="0">
                <a:uFill>
                  <a:solidFill>
                    <a:srgbClr val="FFFFFF"/>
                  </a:solidFill>
                </a:uFill>
                <a:latin typeface="Arial"/>
              </a:rPr>
              <a:t>Risk</a:t>
            </a:r>
            <a:r>
              <a:rPr lang="en-US" sz="3200" b="0" strike="noStrike" spc="-49" dirty="0">
                <a:uFill>
                  <a:solidFill>
                    <a:srgbClr val="FFFFFF"/>
                  </a:solidFill>
                </a:uFill>
                <a:latin typeface="Arial"/>
              </a:rPr>
              <a:t> </a:t>
            </a:r>
            <a:r>
              <a:rPr lang="en-US" sz="3200" b="0" strike="noStrike" spc="9" dirty="0">
                <a:uFill>
                  <a:solidFill>
                    <a:srgbClr val="FFFFFF"/>
                  </a:solidFill>
                </a:uFill>
                <a:latin typeface="Arial"/>
              </a:rPr>
              <a:t>Definitions</a:t>
            </a:r>
            <a:endParaRPr lang="en-US" sz="1800" b="0" strike="noStrike" spc="-1" dirty="0">
              <a:uFill>
                <a:solidFill>
                  <a:srgbClr val="FFFFFF"/>
                </a:solidFill>
              </a:uFill>
              <a:latin typeface="Calibri"/>
            </a:endParaRPr>
          </a:p>
        </p:txBody>
      </p:sp>
      <p:sp>
        <p:nvSpPr>
          <p:cNvPr id="169"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43F98E30-84C8-402D-955F-0666A6F26EF4}" type="slidenum">
              <a:rPr lang="en-US" sz="1100" b="0" strike="noStrike" spc="-1">
                <a:solidFill>
                  <a:srgbClr val="000000"/>
                </a:solidFill>
                <a:uFill>
                  <a:solidFill>
                    <a:srgbClr val="FFFFFF"/>
                  </a:solidFill>
                </a:uFill>
                <a:latin typeface="Arial"/>
              </a:rPr>
              <a:t>12</a:t>
            </a:fld>
            <a:endParaRPr lang="en-US" sz="1400" b="0" strike="noStrike" spc="-1">
              <a:solidFill>
                <a:srgbClr val="000000"/>
              </a:solidFill>
              <a:uFill>
                <a:solidFill>
                  <a:srgbClr val="FFFFFF"/>
                </a:solidFill>
              </a:uFill>
              <a:latin typeface="Times New Roman"/>
            </a:endParaRPr>
          </a:p>
        </p:txBody>
      </p:sp>
      <p:sp>
        <p:nvSpPr>
          <p:cNvPr id="170" name="CustomShape 3"/>
          <p:cNvSpPr/>
          <p:nvPr/>
        </p:nvSpPr>
        <p:spPr>
          <a:xfrm>
            <a:off x="572400" y="1047600"/>
            <a:ext cx="8077320" cy="3489480"/>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Asset: Anything of Value to the</a:t>
            </a:r>
            <a:r>
              <a:rPr lang="en-US" sz="2200" b="0" strike="noStrike" spc="32"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company</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Vulnerability: A weakness; the absence of a</a:t>
            </a:r>
            <a:r>
              <a:rPr lang="en-US" sz="2200" b="0" strike="noStrike" spc="38"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safeguard</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Threat: Something that </a:t>
            </a:r>
            <a:r>
              <a:rPr lang="en-US" sz="2200" b="0" strike="noStrike" spc="-1" dirty="0">
                <a:solidFill>
                  <a:srgbClr val="000000"/>
                </a:solidFill>
                <a:uFill>
                  <a:solidFill>
                    <a:srgbClr val="FFFFFF"/>
                  </a:solidFill>
                </a:uFill>
                <a:latin typeface="Arial"/>
              </a:rPr>
              <a:t>could </a:t>
            </a:r>
            <a:r>
              <a:rPr lang="en-US" sz="2200" b="0" strike="noStrike" spc="-4" dirty="0">
                <a:solidFill>
                  <a:srgbClr val="000000"/>
                </a:solidFill>
                <a:uFill>
                  <a:solidFill>
                    <a:srgbClr val="FFFFFF"/>
                  </a:solidFill>
                </a:uFill>
                <a:latin typeface="Arial"/>
              </a:rPr>
              <a:t>pose </a:t>
            </a:r>
            <a:r>
              <a:rPr lang="en-US" sz="2200" b="0" strike="noStrike" spc="-1" dirty="0">
                <a:solidFill>
                  <a:srgbClr val="000000"/>
                </a:solidFill>
                <a:uFill>
                  <a:solidFill>
                    <a:srgbClr val="FFFFFF"/>
                  </a:solidFill>
                </a:uFill>
                <a:latin typeface="Arial"/>
              </a:rPr>
              <a:t>loss </a:t>
            </a:r>
            <a:r>
              <a:rPr lang="en-US" sz="2200" b="0" strike="noStrike" spc="-4" dirty="0">
                <a:solidFill>
                  <a:srgbClr val="000000"/>
                </a:solidFill>
                <a:uFill>
                  <a:solidFill>
                    <a:srgbClr val="FFFFFF"/>
                  </a:solidFill>
                </a:uFill>
                <a:latin typeface="Arial"/>
              </a:rPr>
              <a:t>to all or part of an</a:t>
            </a:r>
            <a:r>
              <a:rPr lang="en-US" sz="2200" b="0" strike="noStrike" spc="174" dirty="0">
                <a:solidFill>
                  <a:srgbClr val="000000"/>
                </a:solidFill>
                <a:uFill>
                  <a:solidFill>
                    <a:srgbClr val="FFFFFF"/>
                  </a:solidFill>
                </a:uFill>
                <a:latin typeface="Arial"/>
              </a:rPr>
              <a:t> </a:t>
            </a:r>
            <a:r>
              <a:rPr lang="en-US" sz="2200" b="0" strike="noStrike" spc="-1" dirty="0">
                <a:solidFill>
                  <a:srgbClr val="000000"/>
                </a:solidFill>
                <a:uFill>
                  <a:solidFill>
                    <a:srgbClr val="FFFFFF"/>
                  </a:solidFill>
                </a:uFill>
                <a:latin typeface="Arial"/>
              </a:rPr>
              <a:t>asset</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Threat Agent: What carries out the</a:t>
            </a:r>
            <a:r>
              <a:rPr lang="en-US" sz="2200" b="0" strike="noStrike" spc="4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attack</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Exploit: An instance of</a:t>
            </a:r>
            <a:r>
              <a:rPr lang="en-US" sz="2200" b="0" strike="noStrike" spc="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compromise</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1" dirty="0">
                <a:solidFill>
                  <a:srgbClr val="000000"/>
                </a:solidFill>
                <a:uFill>
                  <a:solidFill>
                    <a:srgbClr val="FFFFFF"/>
                  </a:solidFill>
                </a:uFill>
                <a:latin typeface="Arial"/>
              </a:rPr>
              <a:t>Risk: </a:t>
            </a:r>
            <a:r>
              <a:rPr lang="en-US" sz="2200" b="0" strike="noStrike" spc="-4" dirty="0">
                <a:solidFill>
                  <a:srgbClr val="000000"/>
                </a:solidFill>
                <a:uFill>
                  <a:solidFill>
                    <a:srgbClr val="FFFFFF"/>
                  </a:solidFill>
                </a:uFill>
                <a:latin typeface="Arial"/>
              </a:rPr>
              <a:t>The probability of a threat</a:t>
            </a:r>
            <a:r>
              <a:rPr lang="en-US" sz="2200" b="0" strike="noStrike" spc="38"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materializing</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Controls: Physical, Administrative, and Technical</a:t>
            </a:r>
            <a:r>
              <a:rPr lang="en-US" sz="2200" b="0" strike="noStrike" spc="123"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Protections</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Safeguards</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Countermeasure</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480713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Shape 1"/>
          <p:cNvSpPr txBox="1"/>
          <p:nvPr/>
        </p:nvSpPr>
        <p:spPr>
          <a:xfrm>
            <a:off x="572400" y="111240"/>
            <a:ext cx="5655600" cy="875520"/>
          </a:xfrm>
          <a:prstGeom prst="rect">
            <a:avLst/>
          </a:prstGeom>
          <a:noFill/>
          <a:ln>
            <a:noFill/>
          </a:ln>
        </p:spPr>
        <p:txBody>
          <a:bodyPr lIns="0" tIns="16560" rIns="0" bIns="0"/>
          <a:lstStyle/>
          <a:p>
            <a:pPr marL="12600">
              <a:lnSpc>
                <a:spcPct val="100000"/>
              </a:lnSpc>
            </a:pPr>
            <a:r>
              <a:rPr lang="en-US" sz="3200" b="0" strike="noStrike" spc="12" dirty="0">
                <a:uFill>
                  <a:solidFill>
                    <a:srgbClr val="FFFFFF"/>
                  </a:solidFill>
                </a:uFill>
                <a:latin typeface="Arial"/>
              </a:rPr>
              <a:t>Sources </a:t>
            </a:r>
            <a:r>
              <a:rPr lang="en-US" sz="3200" b="0" strike="noStrike" spc="18" dirty="0">
                <a:uFill>
                  <a:solidFill>
                    <a:srgbClr val="FFFFFF"/>
                  </a:solidFill>
                </a:uFill>
                <a:latin typeface="Arial"/>
              </a:rPr>
              <a:t>Of</a:t>
            </a:r>
            <a:r>
              <a:rPr lang="en-US" sz="3200" b="0" strike="noStrike" spc="-83" dirty="0">
                <a:uFill>
                  <a:solidFill>
                    <a:srgbClr val="FFFFFF"/>
                  </a:solidFill>
                </a:uFill>
                <a:latin typeface="Arial"/>
              </a:rPr>
              <a:t> </a:t>
            </a:r>
            <a:r>
              <a:rPr lang="en-US" sz="3200" b="0" strike="noStrike" spc="12" dirty="0">
                <a:uFill>
                  <a:solidFill>
                    <a:srgbClr val="FFFFFF"/>
                  </a:solidFill>
                </a:uFill>
                <a:latin typeface="Arial"/>
              </a:rPr>
              <a:t>Risk</a:t>
            </a:r>
            <a:endParaRPr lang="en-US" sz="1800" b="0" strike="noStrike" spc="-1" dirty="0">
              <a:uFill>
                <a:solidFill>
                  <a:srgbClr val="FFFFFF"/>
                </a:solidFill>
              </a:uFill>
              <a:latin typeface="Calibri"/>
            </a:endParaRPr>
          </a:p>
        </p:txBody>
      </p:sp>
      <p:sp>
        <p:nvSpPr>
          <p:cNvPr id="172"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87A17FF3-A8C9-4301-99AF-DE7CBA7BF754}" type="slidenum">
              <a:rPr lang="en-US" sz="1100" b="0" strike="noStrike" spc="-1">
                <a:solidFill>
                  <a:srgbClr val="000000"/>
                </a:solidFill>
                <a:uFill>
                  <a:solidFill>
                    <a:srgbClr val="FFFFFF"/>
                  </a:solidFill>
                </a:uFill>
                <a:latin typeface="Arial"/>
              </a:rPr>
              <a:t>13</a:t>
            </a:fld>
            <a:endParaRPr lang="en-US" sz="1400" b="0" strike="noStrike" spc="-1">
              <a:solidFill>
                <a:srgbClr val="000000"/>
              </a:solidFill>
              <a:uFill>
                <a:solidFill>
                  <a:srgbClr val="FFFFFF"/>
                </a:solidFill>
              </a:uFill>
              <a:latin typeface="Times New Roman"/>
            </a:endParaRPr>
          </a:p>
        </p:txBody>
      </p:sp>
      <p:sp>
        <p:nvSpPr>
          <p:cNvPr id="173" name="CustomShape 3"/>
          <p:cNvSpPr/>
          <p:nvPr/>
        </p:nvSpPr>
        <p:spPr>
          <a:xfrm>
            <a:off x="572400" y="1047600"/>
            <a:ext cx="5319720" cy="3231360"/>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Weak or </a:t>
            </a:r>
            <a:r>
              <a:rPr lang="en-US" sz="2200" b="0" strike="noStrike" spc="-1" dirty="0">
                <a:solidFill>
                  <a:srgbClr val="000000"/>
                </a:solidFill>
                <a:uFill>
                  <a:solidFill>
                    <a:srgbClr val="FFFFFF"/>
                  </a:solidFill>
                </a:uFill>
                <a:latin typeface="Arial"/>
              </a:rPr>
              <a:t>non-existing </a:t>
            </a:r>
            <a:r>
              <a:rPr lang="en-US" sz="2200" b="0" strike="noStrike" spc="-4" dirty="0">
                <a:solidFill>
                  <a:srgbClr val="000000"/>
                </a:solidFill>
                <a:uFill>
                  <a:solidFill>
                    <a:srgbClr val="FFFFFF"/>
                  </a:solidFill>
                </a:uFill>
                <a:latin typeface="Arial"/>
              </a:rPr>
              <a:t>anti-virus</a:t>
            </a:r>
            <a:r>
              <a:rPr lang="en-US" sz="2200" b="0" strike="noStrike" spc="2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software</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Disgruntled</a:t>
            </a:r>
            <a:r>
              <a:rPr lang="en-US" sz="2200" b="0" strike="noStrike" spc="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employees</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Poor physical</a:t>
            </a:r>
            <a:r>
              <a:rPr lang="en-US" sz="2200" b="0" strike="noStrike" spc="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security</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Weak access</a:t>
            </a:r>
            <a:r>
              <a:rPr lang="en-US" sz="2200" b="0" strike="noStrike" spc="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control</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No change</a:t>
            </a:r>
            <a:r>
              <a:rPr lang="en-US" sz="2200" b="0" strike="noStrike" spc="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management</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No formal process for hardening</a:t>
            </a:r>
            <a:r>
              <a:rPr lang="en-US" sz="2200" b="0" strike="noStrike" spc="9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systems</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Lack of</a:t>
            </a:r>
            <a:r>
              <a:rPr lang="en-US" sz="2200" b="0" strike="noStrike" spc="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redundancy</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Poorly trained</a:t>
            </a:r>
            <a:r>
              <a:rPr lang="en-US" sz="2200" b="0" strike="noStrike" spc="12"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users</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95631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Shape 1"/>
          <p:cNvSpPr txBox="1"/>
          <p:nvPr/>
        </p:nvSpPr>
        <p:spPr>
          <a:xfrm>
            <a:off x="572400" y="111240"/>
            <a:ext cx="5768280" cy="875520"/>
          </a:xfrm>
          <a:prstGeom prst="rect">
            <a:avLst/>
          </a:prstGeom>
          <a:noFill/>
          <a:ln>
            <a:noFill/>
          </a:ln>
        </p:spPr>
        <p:txBody>
          <a:bodyPr lIns="0" tIns="16560" rIns="0" bIns="0"/>
          <a:lstStyle/>
          <a:p>
            <a:pPr marL="12600">
              <a:lnSpc>
                <a:spcPct val="100000"/>
              </a:lnSpc>
            </a:pPr>
            <a:r>
              <a:rPr lang="en-US" sz="3200" b="0" strike="noStrike" spc="12" dirty="0">
                <a:uFill>
                  <a:solidFill>
                    <a:srgbClr val="FFFFFF"/>
                  </a:solidFill>
                </a:uFill>
                <a:latin typeface="Arial"/>
              </a:rPr>
              <a:t>Risk</a:t>
            </a:r>
            <a:r>
              <a:rPr lang="en-US" sz="3200" b="0" strike="noStrike" spc="-72" dirty="0">
                <a:uFill>
                  <a:solidFill>
                    <a:srgbClr val="FFFFFF"/>
                  </a:solidFill>
                </a:uFill>
                <a:latin typeface="Arial"/>
              </a:rPr>
              <a:t> </a:t>
            </a:r>
            <a:r>
              <a:rPr lang="en-US" sz="3200" b="0" strike="noStrike" spc="12" dirty="0">
                <a:uFill>
                  <a:solidFill>
                    <a:srgbClr val="FFFFFF"/>
                  </a:solidFill>
                </a:uFill>
                <a:latin typeface="Arial"/>
              </a:rPr>
              <a:t>Management</a:t>
            </a:r>
            <a:endParaRPr lang="en-US" sz="1800" b="0" strike="noStrike" spc="-1" dirty="0">
              <a:uFill>
                <a:solidFill>
                  <a:srgbClr val="FFFFFF"/>
                </a:solidFill>
              </a:uFill>
              <a:latin typeface="Calibri"/>
            </a:endParaRPr>
          </a:p>
        </p:txBody>
      </p:sp>
      <p:sp>
        <p:nvSpPr>
          <p:cNvPr id="175"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8CBEADA9-1379-4089-AC07-758DBFC247DF}" type="slidenum">
              <a:rPr lang="en-US" sz="1100" b="0" strike="noStrike" spc="-1">
                <a:solidFill>
                  <a:srgbClr val="000000"/>
                </a:solidFill>
                <a:uFill>
                  <a:solidFill>
                    <a:srgbClr val="FFFFFF"/>
                  </a:solidFill>
                </a:uFill>
                <a:latin typeface="Arial"/>
              </a:rPr>
              <a:t>14</a:t>
            </a:fld>
            <a:endParaRPr lang="en-US" sz="1400" b="0" strike="noStrike" spc="-1">
              <a:solidFill>
                <a:srgbClr val="000000"/>
              </a:solidFill>
              <a:uFill>
                <a:solidFill>
                  <a:srgbClr val="FFFFFF"/>
                </a:solidFill>
              </a:uFill>
              <a:latin typeface="Times New Roman"/>
            </a:endParaRPr>
          </a:p>
        </p:txBody>
      </p:sp>
      <p:sp>
        <p:nvSpPr>
          <p:cNvPr id="176" name="CustomShape 3"/>
          <p:cNvSpPr/>
          <p:nvPr/>
        </p:nvSpPr>
        <p:spPr>
          <a:xfrm>
            <a:off x="572400" y="1115280"/>
            <a:ext cx="4192105" cy="2158200"/>
          </a:xfrm>
          <a:prstGeom prst="rect">
            <a:avLst/>
          </a:prstGeom>
          <a:noFill/>
          <a:ln>
            <a:noFill/>
          </a:ln>
        </p:spPr>
        <p:style>
          <a:lnRef idx="0">
            <a:scrgbClr r="0" g="0" b="0"/>
          </a:lnRef>
          <a:fillRef idx="0">
            <a:scrgbClr r="0" g="0" b="0"/>
          </a:fillRef>
          <a:effectRef idx="0">
            <a:scrgbClr r="0" g="0" b="0"/>
          </a:effectRef>
          <a:fontRef idx="minor"/>
        </p:style>
        <p:txBody>
          <a:bodyPr lIns="0" tIns="1224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Processes of identifying, analyzing, assessing, </a:t>
            </a:r>
            <a:r>
              <a:rPr lang="en-US" sz="2200" b="0" strike="noStrike" spc="-1" dirty="0">
                <a:solidFill>
                  <a:srgbClr val="000000"/>
                </a:solidFill>
                <a:uFill>
                  <a:solidFill>
                    <a:srgbClr val="FFFFFF"/>
                  </a:solidFill>
                </a:uFill>
                <a:latin typeface="Arial"/>
              </a:rPr>
              <a:t>mitigating, </a:t>
            </a:r>
            <a:r>
              <a:rPr lang="en-US" sz="2200" b="0" strike="noStrike" spc="-4" dirty="0">
                <a:solidFill>
                  <a:srgbClr val="000000"/>
                </a:solidFill>
                <a:uFill>
                  <a:solidFill>
                    <a:srgbClr val="FFFFFF"/>
                  </a:solidFill>
                </a:uFill>
                <a:latin typeface="Arial"/>
              </a:rPr>
              <a:t>or  transferring risk. </a:t>
            </a:r>
            <a:r>
              <a:rPr lang="en-US" sz="2200" b="0" strike="noStrike" spc="-1" dirty="0">
                <a:solidFill>
                  <a:srgbClr val="000000"/>
                </a:solidFill>
                <a:uFill>
                  <a:solidFill>
                    <a:srgbClr val="FFFFFF"/>
                  </a:solidFill>
                </a:uFill>
                <a:latin typeface="Arial"/>
              </a:rPr>
              <a:t>It’s </a:t>
            </a:r>
            <a:r>
              <a:rPr lang="en-US" sz="2200" b="0" strike="noStrike" spc="-9" dirty="0">
                <a:solidFill>
                  <a:srgbClr val="000000"/>
                </a:solidFill>
                <a:uFill>
                  <a:solidFill>
                    <a:srgbClr val="FFFFFF"/>
                  </a:solidFill>
                </a:uFill>
                <a:latin typeface="Arial"/>
              </a:rPr>
              <a:t>main </a:t>
            </a:r>
            <a:r>
              <a:rPr lang="en-US" sz="2200" b="0" strike="noStrike" spc="-4" dirty="0">
                <a:solidFill>
                  <a:srgbClr val="000000"/>
                </a:solidFill>
                <a:uFill>
                  <a:solidFill>
                    <a:srgbClr val="FFFFFF"/>
                  </a:solidFill>
                </a:uFill>
                <a:latin typeface="Arial"/>
              </a:rPr>
              <a:t>goal </a:t>
            </a:r>
            <a:r>
              <a:rPr lang="en-US" sz="2200" b="0" strike="noStrike" spc="-1" dirty="0">
                <a:solidFill>
                  <a:srgbClr val="000000"/>
                </a:solidFill>
                <a:uFill>
                  <a:solidFill>
                    <a:srgbClr val="FFFFFF"/>
                  </a:solidFill>
                </a:uFill>
                <a:latin typeface="Arial"/>
              </a:rPr>
              <a:t>is </a:t>
            </a:r>
            <a:r>
              <a:rPr lang="en-US" sz="2200" b="0" strike="noStrike" spc="-4" dirty="0">
                <a:solidFill>
                  <a:srgbClr val="000000"/>
                </a:solidFill>
                <a:uFill>
                  <a:solidFill>
                    <a:srgbClr val="FFFFFF"/>
                  </a:solidFill>
                </a:uFill>
                <a:latin typeface="Arial"/>
              </a:rPr>
              <a:t>the reduction of probability or  impact of a</a:t>
            </a:r>
            <a:r>
              <a:rPr lang="en-US" sz="2200" b="0" strike="noStrike" spc="12"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risk.</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Summary topic that includes all risk -related</a:t>
            </a:r>
            <a:r>
              <a:rPr lang="en-US" sz="2200" b="0" strike="noStrike" spc="103"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actions</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Includes Identify, Analysis, Response, and Ongoing</a:t>
            </a:r>
            <a:r>
              <a:rPr lang="en-US" sz="2200" b="0" strike="noStrike" spc="128" dirty="0">
                <a:solidFill>
                  <a:srgbClr val="000000"/>
                </a:solidFill>
                <a:uFill>
                  <a:solidFill>
                    <a:srgbClr val="FFFFFF"/>
                  </a:solidFill>
                </a:uFill>
                <a:latin typeface="Arial"/>
              </a:rPr>
              <a:t> </a:t>
            </a:r>
            <a:r>
              <a:rPr lang="en-US" sz="2200" b="0" strike="noStrike" spc="-1" dirty="0">
                <a:solidFill>
                  <a:srgbClr val="000000"/>
                </a:solidFill>
                <a:uFill>
                  <a:solidFill>
                    <a:srgbClr val="FFFFFF"/>
                  </a:solidFill>
                </a:uFill>
                <a:latin typeface="Arial"/>
              </a:rPr>
              <a:t>Risk</a:t>
            </a:r>
            <a:endParaRPr lang="en-US" sz="1800" b="0" strike="noStrike" spc="-1" dirty="0">
              <a:solidFill>
                <a:srgbClr val="000000"/>
              </a:solidFill>
              <a:uFill>
                <a:solidFill>
                  <a:srgbClr val="FFFFFF"/>
                </a:solidFill>
              </a:uFill>
              <a:latin typeface="Arial"/>
            </a:endParaRPr>
          </a:p>
          <a:p>
            <a:pPr marL="208800">
              <a:lnSpc>
                <a:spcPct val="100000"/>
              </a:lnSpc>
            </a:pPr>
            <a:r>
              <a:rPr lang="en-US" sz="2200" b="0" strike="noStrike" spc="-4" dirty="0">
                <a:solidFill>
                  <a:srgbClr val="000000"/>
                </a:solidFill>
                <a:uFill>
                  <a:solidFill>
                    <a:srgbClr val="FFFFFF"/>
                  </a:solidFill>
                </a:uFill>
                <a:latin typeface="Arial"/>
              </a:rPr>
              <a:t>Monitoring</a:t>
            </a:r>
            <a:endParaRPr lang="en-US" sz="1800" b="0" strike="noStrike"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98643150-DC79-815C-E892-046AB905E11D}"/>
              </a:ext>
            </a:extLst>
          </p:cNvPr>
          <p:cNvPicPr>
            <a:picLocks noChangeAspect="1"/>
          </p:cNvPicPr>
          <p:nvPr/>
        </p:nvPicPr>
        <p:blipFill>
          <a:blip r:embed="rId3"/>
          <a:stretch>
            <a:fillRect/>
          </a:stretch>
        </p:blipFill>
        <p:spPr>
          <a:xfrm>
            <a:off x="5389571" y="1087281"/>
            <a:ext cx="3391549" cy="2968937"/>
          </a:xfrm>
          <a:prstGeom prst="rect">
            <a:avLst/>
          </a:prstGeom>
        </p:spPr>
      </p:pic>
    </p:spTree>
    <p:extLst>
      <p:ext uri="{BB962C8B-B14F-4D97-AF65-F5344CB8AC3E}">
        <p14:creationId xmlns:p14="http://schemas.microsoft.com/office/powerpoint/2010/main" val="1674112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572400" y="111240"/>
            <a:ext cx="5768280" cy="875520"/>
          </a:xfrm>
          <a:prstGeom prst="rect">
            <a:avLst/>
          </a:prstGeom>
          <a:noFill/>
          <a:ln>
            <a:noFill/>
          </a:ln>
        </p:spPr>
        <p:txBody>
          <a:bodyPr lIns="0" tIns="16560" rIns="0" bIns="0"/>
          <a:lstStyle/>
          <a:p>
            <a:pPr marL="12600">
              <a:lnSpc>
                <a:spcPct val="100000"/>
              </a:lnSpc>
            </a:pPr>
            <a:r>
              <a:rPr lang="en-US" sz="3200" b="0" strike="noStrike" spc="12" dirty="0">
                <a:uFill>
                  <a:solidFill>
                    <a:srgbClr val="FFFFFF"/>
                  </a:solidFill>
                </a:uFill>
                <a:latin typeface="Arial"/>
              </a:rPr>
              <a:t>Risk</a:t>
            </a:r>
            <a:r>
              <a:rPr lang="en-US" sz="3200" b="0" strike="noStrike" spc="-72" dirty="0">
                <a:uFill>
                  <a:solidFill>
                    <a:srgbClr val="FFFFFF"/>
                  </a:solidFill>
                </a:uFill>
                <a:latin typeface="Arial"/>
              </a:rPr>
              <a:t> </a:t>
            </a:r>
            <a:r>
              <a:rPr lang="en-US" sz="3200" b="0" strike="noStrike" spc="12" dirty="0">
                <a:uFill>
                  <a:solidFill>
                    <a:srgbClr val="FFFFFF"/>
                  </a:solidFill>
                </a:uFill>
                <a:latin typeface="Arial"/>
              </a:rPr>
              <a:t>Management</a:t>
            </a:r>
            <a:endParaRPr lang="en-US" sz="1800" b="0" strike="noStrike" spc="-1" dirty="0">
              <a:uFill>
                <a:solidFill>
                  <a:srgbClr val="FFFFFF"/>
                </a:solidFill>
              </a:uFill>
              <a:latin typeface="Calibri"/>
            </a:endParaRPr>
          </a:p>
        </p:txBody>
      </p:sp>
      <p:sp>
        <p:nvSpPr>
          <p:cNvPr id="178"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C4CFE26C-EFF7-4CA6-A03B-09F3C92F5337}" type="slidenum">
              <a:rPr lang="en-US" sz="1100" b="0" strike="noStrike" spc="-1">
                <a:solidFill>
                  <a:srgbClr val="000000"/>
                </a:solidFill>
                <a:uFill>
                  <a:solidFill>
                    <a:srgbClr val="FFFFFF"/>
                  </a:solidFill>
                </a:uFill>
                <a:latin typeface="Arial"/>
              </a:rPr>
              <a:t>15</a:t>
            </a:fld>
            <a:endParaRPr lang="en-US" sz="1400" b="0" strike="noStrike" spc="-1">
              <a:solidFill>
                <a:srgbClr val="000000"/>
              </a:solidFill>
              <a:uFill>
                <a:solidFill>
                  <a:srgbClr val="FFFFFF"/>
                </a:solidFill>
              </a:uFill>
              <a:latin typeface="Times New Roman"/>
            </a:endParaRPr>
          </a:p>
        </p:txBody>
      </p:sp>
      <p:sp>
        <p:nvSpPr>
          <p:cNvPr id="179" name="CustomShape 3"/>
          <p:cNvSpPr/>
          <p:nvPr/>
        </p:nvSpPr>
        <p:spPr>
          <a:xfrm>
            <a:off x="572400" y="1045800"/>
            <a:ext cx="3524040" cy="3527640"/>
          </a:xfrm>
          <a:prstGeom prst="rect">
            <a:avLst/>
          </a:prstGeom>
          <a:noFill/>
          <a:ln>
            <a:noFill/>
          </a:ln>
        </p:spPr>
        <p:style>
          <a:lnRef idx="0">
            <a:scrgbClr r="0" g="0" b="0"/>
          </a:lnRef>
          <a:fillRef idx="0">
            <a:scrgbClr r="0" g="0" b="0"/>
          </a:fillRef>
          <a:effectRef idx="0">
            <a:scrgbClr r="0" g="0" b="0"/>
          </a:effectRef>
          <a:fontRef idx="minor"/>
        </p:style>
        <p:txBody>
          <a:bodyPr lIns="0" tIns="8136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Risk</a:t>
            </a:r>
            <a:r>
              <a:rPr lang="en-US" sz="2200" b="0" strike="noStrike" spc="-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Management</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Risk</a:t>
            </a:r>
            <a:r>
              <a:rPr lang="en-US" sz="1800" b="0" strike="noStrike" spc="-9" dirty="0">
                <a:solidFill>
                  <a:srgbClr val="000000"/>
                </a:solidFill>
                <a:uFill>
                  <a:solidFill>
                    <a:srgbClr val="FFFFFF"/>
                  </a:solidFill>
                </a:uFill>
                <a:latin typeface="Arial"/>
              </a:rPr>
              <a:t> </a:t>
            </a:r>
            <a:r>
              <a:rPr lang="en-US" spc="-4" dirty="0">
                <a:solidFill>
                  <a:srgbClr val="000000"/>
                </a:solidFill>
                <a:uFill>
                  <a:solidFill>
                    <a:srgbClr val="FFFFFF"/>
                  </a:solidFill>
                </a:uFill>
                <a:latin typeface="Arial"/>
              </a:rPr>
              <a:t>Identification</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1" dirty="0">
                <a:solidFill>
                  <a:srgbClr val="000000"/>
                </a:solidFill>
                <a:uFill>
                  <a:solidFill>
                    <a:srgbClr val="FFFFFF"/>
                  </a:solidFill>
                </a:uFill>
                <a:latin typeface="Arial"/>
              </a:rPr>
              <a:t>Identify and Valuate</a:t>
            </a:r>
            <a:r>
              <a:rPr lang="en-US" sz="1400" b="0" strike="noStrike" spc="-103" dirty="0">
                <a:solidFill>
                  <a:srgbClr val="000000"/>
                </a:solidFill>
                <a:uFill>
                  <a:solidFill>
                    <a:srgbClr val="FFFFFF"/>
                  </a:solidFill>
                </a:uFill>
                <a:latin typeface="Arial"/>
              </a:rPr>
              <a:t> </a:t>
            </a:r>
            <a:r>
              <a:rPr lang="en-US" sz="1400" b="0" strike="noStrike" spc="-1" dirty="0">
                <a:solidFill>
                  <a:srgbClr val="000000"/>
                </a:solidFill>
                <a:uFill>
                  <a:solidFill>
                    <a:srgbClr val="FFFFFF"/>
                  </a:solidFill>
                </a:uFill>
                <a:latin typeface="Arial"/>
              </a:rPr>
              <a:t>Assets</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1" dirty="0">
                <a:solidFill>
                  <a:srgbClr val="000000"/>
                </a:solidFill>
                <a:uFill>
                  <a:solidFill>
                    <a:srgbClr val="FFFFFF"/>
                  </a:solidFill>
                </a:uFill>
                <a:latin typeface="Arial"/>
              </a:rPr>
              <a:t>Identify Threats and</a:t>
            </a:r>
            <a:r>
              <a:rPr lang="en-US" sz="1400" b="0" strike="noStrike" spc="-148" dirty="0">
                <a:solidFill>
                  <a:srgbClr val="000000"/>
                </a:solidFill>
                <a:uFill>
                  <a:solidFill>
                    <a:srgbClr val="FFFFFF"/>
                  </a:solidFill>
                </a:uFill>
                <a:latin typeface="Arial"/>
              </a:rPr>
              <a:t> </a:t>
            </a:r>
            <a:r>
              <a:rPr lang="en-US" sz="1400" b="0" strike="noStrike" spc="-1" dirty="0">
                <a:solidFill>
                  <a:srgbClr val="000000"/>
                </a:solidFill>
                <a:uFill>
                  <a:solidFill>
                    <a:srgbClr val="FFFFFF"/>
                  </a:solidFill>
                </a:uFill>
                <a:latin typeface="Arial"/>
              </a:rPr>
              <a:t>Vulnerabilities</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Risk</a:t>
            </a:r>
            <a:r>
              <a:rPr lang="en-US" sz="1800" b="0" strike="noStrike" spc="-9" dirty="0">
                <a:solidFill>
                  <a:srgbClr val="000000"/>
                </a:solidFill>
                <a:uFill>
                  <a:solidFill>
                    <a:srgbClr val="FFFFFF"/>
                  </a:solidFill>
                </a:uFill>
                <a:latin typeface="Arial"/>
              </a:rPr>
              <a:t> Analysis</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4" dirty="0">
                <a:solidFill>
                  <a:srgbClr val="000000"/>
                </a:solidFill>
                <a:uFill>
                  <a:solidFill>
                    <a:srgbClr val="FFFFFF"/>
                  </a:solidFill>
                </a:uFill>
                <a:latin typeface="Arial"/>
              </a:rPr>
              <a:t>Qualitative</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4" dirty="0">
                <a:solidFill>
                  <a:srgbClr val="000000"/>
                </a:solidFill>
                <a:uFill>
                  <a:solidFill>
                    <a:srgbClr val="FFFFFF"/>
                  </a:solidFill>
                </a:uFill>
                <a:latin typeface="Arial"/>
              </a:rPr>
              <a:t>Quantitative</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Risk</a:t>
            </a:r>
            <a:r>
              <a:rPr lang="en-US" sz="1800" b="0" strike="noStrike" spc="-9" dirty="0">
                <a:solidFill>
                  <a:srgbClr val="000000"/>
                </a:solidFill>
                <a:uFill>
                  <a:solidFill>
                    <a:srgbClr val="FFFFFF"/>
                  </a:solidFill>
                </a:uFill>
                <a:latin typeface="Arial"/>
              </a:rPr>
              <a:t> </a:t>
            </a:r>
            <a:r>
              <a:rPr lang="en-US" sz="1800" b="0" strike="noStrike" spc="-4" dirty="0">
                <a:solidFill>
                  <a:srgbClr val="000000"/>
                </a:solidFill>
                <a:uFill>
                  <a:solidFill>
                    <a:srgbClr val="FFFFFF"/>
                  </a:solidFill>
                </a:uFill>
                <a:latin typeface="Arial"/>
              </a:rPr>
              <a:t>Mitigation/Response</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1" dirty="0">
                <a:solidFill>
                  <a:srgbClr val="000000"/>
                </a:solidFill>
                <a:uFill>
                  <a:solidFill>
                    <a:srgbClr val="FFFFFF"/>
                  </a:solidFill>
                </a:uFill>
                <a:latin typeface="Arial"/>
              </a:rPr>
              <a:t>Reduce</a:t>
            </a:r>
            <a:r>
              <a:rPr lang="en-US" sz="1400" b="0" strike="noStrike" spc="-32" dirty="0">
                <a:solidFill>
                  <a:srgbClr val="000000"/>
                </a:solidFill>
                <a:uFill>
                  <a:solidFill>
                    <a:srgbClr val="FFFFFF"/>
                  </a:solidFill>
                </a:uFill>
                <a:latin typeface="Arial"/>
              </a:rPr>
              <a:t> </a:t>
            </a:r>
            <a:r>
              <a:rPr lang="en-US" sz="1400" b="0" strike="noStrike" spc="-4" dirty="0">
                <a:solidFill>
                  <a:srgbClr val="000000"/>
                </a:solidFill>
                <a:uFill>
                  <a:solidFill>
                    <a:srgbClr val="FFFFFF"/>
                  </a:solidFill>
                </a:uFill>
                <a:latin typeface="Arial"/>
              </a:rPr>
              <a:t>/Avoid</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1" dirty="0">
                <a:solidFill>
                  <a:srgbClr val="000000"/>
                </a:solidFill>
                <a:uFill>
                  <a:solidFill>
                    <a:srgbClr val="FFFFFF"/>
                  </a:solidFill>
                </a:uFill>
                <a:latin typeface="Arial"/>
              </a:rPr>
              <a:t>Transfer</a:t>
            </a:r>
            <a:endParaRPr lang="en-US" sz="1800" b="0" strike="noStrike" spc="-1" dirty="0">
              <a:solidFill>
                <a:srgbClr val="000000"/>
              </a:solidFill>
              <a:uFill>
                <a:solidFill>
                  <a:srgbClr val="FFFFFF"/>
                </a:solidFill>
              </a:uFill>
              <a:latin typeface="Arial"/>
            </a:endParaRPr>
          </a:p>
          <a:p>
            <a:pPr marL="786600" lvl="2" indent="-191520">
              <a:lnSpc>
                <a:spcPct val="100000"/>
              </a:lnSpc>
              <a:buClr>
                <a:srgbClr val="959595"/>
              </a:buClr>
              <a:buSzPct val="67000"/>
              <a:buFont typeface="Wingdings" charset="2"/>
              <a:buChar char=""/>
            </a:pPr>
            <a:r>
              <a:rPr lang="en-US" sz="1400" b="0" strike="noStrike" spc="-1" dirty="0">
                <a:solidFill>
                  <a:srgbClr val="000000"/>
                </a:solidFill>
                <a:uFill>
                  <a:solidFill>
                    <a:srgbClr val="FFFFFF"/>
                  </a:solidFill>
                </a:uFill>
                <a:latin typeface="Arial"/>
              </a:rPr>
              <a:t>Accept</a:t>
            </a:r>
            <a:r>
              <a:rPr lang="en-US" sz="1400" b="0" strike="noStrike" spc="-29" dirty="0">
                <a:solidFill>
                  <a:srgbClr val="000000"/>
                </a:solidFill>
                <a:uFill>
                  <a:solidFill>
                    <a:srgbClr val="FFFFFF"/>
                  </a:solidFill>
                </a:uFill>
                <a:latin typeface="Arial"/>
              </a:rPr>
              <a:t> </a:t>
            </a:r>
            <a:r>
              <a:rPr lang="en-US" sz="1400" b="0" strike="noStrike" spc="-1" dirty="0">
                <a:solidFill>
                  <a:srgbClr val="000000"/>
                </a:solidFill>
                <a:uFill>
                  <a:solidFill>
                    <a:srgbClr val="FFFFFF"/>
                  </a:solidFill>
                </a:uFill>
                <a:latin typeface="Arial"/>
              </a:rPr>
              <a:t>/Reject</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Ongoing Risk</a:t>
            </a:r>
            <a:r>
              <a:rPr lang="en-US" sz="1800" b="0" strike="noStrike" spc="4" dirty="0">
                <a:solidFill>
                  <a:srgbClr val="000000"/>
                </a:solidFill>
                <a:uFill>
                  <a:solidFill>
                    <a:srgbClr val="FFFFFF"/>
                  </a:solidFill>
                </a:uFill>
                <a:latin typeface="Arial"/>
              </a:rPr>
              <a:t> </a:t>
            </a:r>
            <a:r>
              <a:rPr lang="en-US" sz="1800" b="0" strike="noStrike" spc="-4" dirty="0">
                <a:solidFill>
                  <a:srgbClr val="000000"/>
                </a:solidFill>
                <a:uFill>
                  <a:solidFill>
                    <a:srgbClr val="FFFFFF"/>
                  </a:solidFill>
                </a:uFill>
                <a:latin typeface="Arial"/>
              </a:rPr>
              <a:t>Monitoring</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88025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572400" y="111240"/>
            <a:ext cx="8105760" cy="875520"/>
          </a:xfrm>
          <a:prstGeom prst="rect">
            <a:avLst/>
          </a:prstGeom>
          <a:noFill/>
          <a:ln>
            <a:noFill/>
          </a:ln>
        </p:spPr>
        <p:txBody>
          <a:bodyPr lIns="0" tIns="16560" rIns="0" bIns="0"/>
          <a:lstStyle/>
          <a:p>
            <a:r>
              <a:rPr lang="en-US" sz="3200" dirty="0"/>
              <a:t>Applicable types of controls</a:t>
            </a:r>
          </a:p>
        </p:txBody>
      </p:sp>
      <p:sp>
        <p:nvSpPr>
          <p:cNvPr id="200"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4CD70B41-94E7-47A9-A129-B299F549B248}" type="slidenum">
              <a:rPr lang="en-US" sz="1100" b="0" strike="noStrike" spc="-1">
                <a:solidFill>
                  <a:srgbClr val="000000"/>
                </a:solidFill>
                <a:uFill>
                  <a:solidFill>
                    <a:srgbClr val="FFFFFF"/>
                  </a:solidFill>
                </a:uFill>
                <a:latin typeface="Arial"/>
              </a:rPr>
              <a:t>16</a:t>
            </a:fld>
            <a:endParaRPr lang="en-US" sz="1400" b="0" strike="noStrike" spc="-1">
              <a:solidFill>
                <a:srgbClr val="000000"/>
              </a:solidFill>
              <a:uFill>
                <a:solidFill>
                  <a:srgbClr val="FFFFFF"/>
                </a:solidFill>
              </a:uFill>
              <a:latin typeface="Times New Roman"/>
            </a:endParaRPr>
          </a:p>
        </p:txBody>
      </p:sp>
      <p:sp>
        <p:nvSpPr>
          <p:cNvPr id="201" name="CustomShape 3"/>
          <p:cNvSpPr/>
          <p:nvPr/>
        </p:nvSpPr>
        <p:spPr>
          <a:xfrm>
            <a:off x="467544" y="699542"/>
            <a:ext cx="8313576" cy="4201138"/>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r>
              <a:rPr lang="en-US" sz="2000" dirty="0"/>
              <a:t>Security Control Classification:</a:t>
            </a:r>
          </a:p>
          <a:p>
            <a:pPr marL="800100" lvl="1" indent="-342900">
              <a:buFont typeface="Arial" pitchFamily="34" charset="0"/>
              <a:buChar char="•"/>
            </a:pPr>
            <a:r>
              <a:rPr lang="en-US" dirty="0"/>
              <a:t>Technical</a:t>
            </a:r>
          </a:p>
          <a:p>
            <a:pPr marL="800100" lvl="1" indent="-342900">
              <a:buFont typeface="Arial" pitchFamily="34" charset="0"/>
              <a:buChar char="•"/>
            </a:pPr>
            <a:r>
              <a:rPr lang="en-US" dirty="0"/>
              <a:t>Physical</a:t>
            </a:r>
          </a:p>
          <a:p>
            <a:pPr marL="800100" lvl="1" indent="-342900">
              <a:buFont typeface="Arial" pitchFamily="34" charset="0"/>
              <a:buChar char="•"/>
            </a:pPr>
            <a:r>
              <a:rPr lang="en-US" dirty="0"/>
              <a:t>Administrative</a:t>
            </a:r>
          </a:p>
          <a:p>
            <a:endParaRPr lang="en-US" sz="2000" dirty="0"/>
          </a:p>
          <a:p>
            <a:r>
              <a:rPr lang="en-US" sz="2000" dirty="0"/>
              <a:t>Security Control Types:</a:t>
            </a:r>
          </a:p>
          <a:p>
            <a:pPr marL="800100" lvl="1" indent="-342900">
              <a:buFont typeface="Arial" pitchFamily="34" charset="0"/>
              <a:buChar char="•"/>
            </a:pPr>
            <a:r>
              <a:rPr lang="en-US" dirty="0"/>
              <a:t>Preventive: Prevent risk to happen, such as authentication to limit unauthorized access, IPS to prevent network attacks.</a:t>
            </a:r>
          </a:p>
          <a:p>
            <a:pPr marL="800100" lvl="1" indent="-342900">
              <a:buFont typeface="Arial" pitchFamily="34" charset="0"/>
              <a:buChar char="•"/>
            </a:pPr>
            <a:r>
              <a:rPr lang="en-US" dirty="0"/>
              <a:t>Detective: Help during or after an attack, like video surveillance</a:t>
            </a:r>
          </a:p>
          <a:p>
            <a:pPr marL="800100" lvl="1" indent="-342900">
              <a:buFont typeface="Arial" pitchFamily="34" charset="0"/>
              <a:buChar char="•"/>
            </a:pPr>
            <a:r>
              <a:rPr lang="en-US" dirty="0"/>
              <a:t>Corrective: Correct a damaged system or process, like antivirus removing a suspicious file</a:t>
            </a:r>
          </a:p>
          <a:p>
            <a:pPr marL="800100" lvl="1" indent="-342900">
              <a:buFont typeface="Arial" pitchFamily="34" charset="0"/>
              <a:buChar char="•"/>
            </a:pPr>
            <a:r>
              <a:rPr lang="en-US" dirty="0"/>
              <a:t>Recovery: Restore functionality after a security incident, such as restoring from backups</a:t>
            </a:r>
          </a:p>
          <a:p>
            <a:pPr marL="800100" lvl="1" indent="-342900">
              <a:buFont typeface="Arial" pitchFamily="34" charset="0"/>
              <a:buChar char="•"/>
            </a:pPr>
            <a:r>
              <a:rPr lang="en-US" dirty="0"/>
              <a:t>Deterrent: Scare away attackers, like a "Beware of Dog" sign</a:t>
            </a:r>
          </a:p>
          <a:p>
            <a:pPr marL="800100" lvl="1" indent="-342900">
              <a:buFont typeface="Arial" pitchFamily="34" charset="0"/>
              <a:buChar char="•"/>
            </a:pPr>
            <a:r>
              <a:rPr lang="en-US" dirty="0"/>
              <a:t>Compensating: Additional control to compensate for weakness in other controls</a:t>
            </a:r>
          </a:p>
          <a:p>
            <a:pPr marL="800100" lvl="1" indent="-342900">
              <a:buFont typeface="Arial" pitchFamily="34" charset="0"/>
              <a:buChar char="•"/>
            </a:pPr>
            <a:endParaRPr lang="en-US" sz="2000" dirty="0"/>
          </a:p>
        </p:txBody>
      </p:sp>
    </p:spTree>
    <p:extLst>
      <p:ext uri="{BB962C8B-B14F-4D97-AF65-F5344CB8AC3E}">
        <p14:creationId xmlns:p14="http://schemas.microsoft.com/office/powerpoint/2010/main" val="4194188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TextShape 1"/>
          <p:cNvSpPr txBox="1"/>
          <p:nvPr/>
        </p:nvSpPr>
        <p:spPr>
          <a:xfrm>
            <a:off x="572400" y="111240"/>
            <a:ext cx="8105760" cy="875520"/>
          </a:xfrm>
          <a:prstGeom prst="rect">
            <a:avLst/>
          </a:prstGeom>
          <a:noFill/>
          <a:ln>
            <a:noFill/>
          </a:ln>
        </p:spPr>
        <p:txBody>
          <a:bodyPr lIns="0" tIns="16560" rIns="0" bIns="0"/>
          <a:lstStyle/>
          <a:p>
            <a:r>
              <a:rPr lang="en-US" sz="3200" dirty="0"/>
              <a:t>Risk Frameworks</a:t>
            </a:r>
          </a:p>
        </p:txBody>
      </p:sp>
      <p:sp>
        <p:nvSpPr>
          <p:cNvPr id="200"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4CD70B41-94E7-47A9-A129-B299F549B248}" type="slidenum">
              <a:rPr lang="en-US" sz="1100" b="0" strike="noStrike" spc="-1">
                <a:solidFill>
                  <a:srgbClr val="000000"/>
                </a:solidFill>
                <a:uFill>
                  <a:solidFill>
                    <a:srgbClr val="FFFFFF"/>
                  </a:solidFill>
                </a:uFill>
                <a:latin typeface="Arial"/>
              </a:rPr>
              <a:t>17</a:t>
            </a:fld>
            <a:endParaRPr lang="en-US" sz="1400" b="0" strike="noStrike" spc="-1">
              <a:solidFill>
                <a:srgbClr val="000000"/>
              </a:solidFill>
              <a:uFill>
                <a:solidFill>
                  <a:srgbClr val="FFFFFF"/>
                </a:solidFill>
              </a:uFill>
              <a:latin typeface="Times New Roman"/>
            </a:endParaRPr>
          </a:p>
        </p:txBody>
      </p:sp>
      <p:sp>
        <p:nvSpPr>
          <p:cNvPr id="201" name="CustomShape 3"/>
          <p:cNvSpPr/>
          <p:nvPr/>
        </p:nvSpPr>
        <p:spPr>
          <a:xfrm>
            <a:off x="467544" y="699542"/>
            <a:ext cx="8313576" cy="4201138"/>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342900" indent="-342900">
              <a:spcBef>
                <a:spcPts val="0"/>
              </a:spcBef>
              <a:buFont typeface="Arial" pitchFamily="34" charset="0"/>
              <a:buChar char="•"/>
            </a:pPr>
            <a:r>
              <a:rPr lang="en-US" sz="2000" dirty="0"/>
              <a:t>A risk framework is a structured process for identifying, assessing, and managing an organization’s risks</a:t>
            </a:r>
          </a:p>
          <a:p>
            <a:pPr marL="342900" indent="-342900">
              <a:spcBef>
                <a:spcPts val="0"/>
              </a:spcBef>
              <a:buFont typeface="Arial" pitchFamily="34" charset="0"/>
              <a:buChar char="•"/>
            </a:pPr>
            <a:r>
              <a:rPr lang="en-US" sz="2000" dirty="0"/>
              <a:t>Risk frameworks address assessment, control, monitoring, and audit of information systems to provide internal controls to bring risk to an acceptable level</a:t>
            </a:r>
          </a:p>
          <a:p>
            <a:pPr marL="342900" indent="-342900">
              <a:spcBef>
                <a:spcPts val="0"/>
              </a:spcBef>
              <a:buFont typeface="Arial" pitchFamily="34" charset="0"/>
              <a:buChar char="•"/>
            </a:pPr>
            <a:r>
              <a:rPr lang="en-US" sz="2000" dirty="0"/>
              <a:t>Well-known risk framework:</a:t>
            </a:r>
          </a:p>
          <a:p>
            <a:pPr marL="800100" lvl="1" indent="-342900">
              <a:buFont typeface="Arial" pitchFamily="34" charset="0"/>
              <a:buChar char="•"/>
            </a:pPr>
            <a:r>
              <a:rPr lang="en-US" sz="2000" dirty="0"/>
              <a:t>ISO 31000</a:t>
            </a:r>
          </a:p>
          <a:p>
            <a:pPr marL="800100" lvl="1" indent="-342900">
              <a:buFont typeface="Arial" pitchFamily="34" charset="0"/>
              <a:buChar char="•"/>
            </a:pPr>
            <a:r>
              <a:rPr lang="en-US" sz="2000" dirty="0"/>
              <a:t>NIST Risk Management Framework</a:t>
            </a:r>
          </a:p>
          <a:p>
            <a:pPr marL="800100" lvl="1" indent="-342900">
              <a:buFont typeface="Arial" pitchFamily="34" charset="0"/>
              <a:buChar char="•"/>
            </a:pPr>
            <a:r>
              <a:rPr lang="en-US" sz="2000" dirty="0"/>
              <a:t>COBIT and </a:t>
            </a:r>
            <a:r>
              <a:rPr lang="en-US" sz="2000" dirty="0" err="1"/>
              <a:t>RiskIT</a:t>
            </a:r>
            <a:endParaRPr lang="en-US" sz="2000" dirty="0"/>
          </a:p>
          <a:p>
            <a:pPr marL="342900" indent="-342900">
              <a:spcBef>
                <a:spcPts val="0"/>
              </a:spcBef>
              <a:buFont typeface="Arial" pitchFamily="34" charset="0"/>
              <a:buChar char="•"/>
            </a:pPr>
            <a:endParaRPr lang="en-US" sz="2000" dirty="0"/>
          </a:p>
          <a:p>
            <a:endParaRPr lang="en-US" sz="2000" dirty="0"/>
          </a:p>
        </p:txBody>
      </p:sp>
    </p:spTree>
    <p:extLst>
      <p:ext uri="{BB962C8B-B14F-4D97-AF65-F5344CB8AC3E}">
        <p14:creationId xmlns:p14="http://schemas.microsoft.com/office/powerpoint/2010/main" val="8600253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TextShape 1"/>
          <p:cNvSpPr txBox="1"/>
          <p:nvPr/>
        </p:nvSpPr>
        <p:spPr>
          <a:xfrm>
            <a:off x="899592" y="111240"/>
            <a:ext cx="7272808" cy="875520"/>
          </a:xfrm>
          <a:prstGeom prst="rect">
            <a:avLst/>
          </a:prstGeom>
          <a:noFill/>
          <a:ln>
            <a:noFill/>
          </a:ln>
        </p:spPr>
        <p:txBody>
          <a:bodyPr lIns="0" tIns="16560" rIns="0" bIns="0"/>
          <a:lstStyle/>
          <a:p>
            <a:pPr marL="12600">
              <a:lnSpc>
                <a:spcPct val="100000"/>
              </a:lnSpc>
            </a:pPr>
            <a:r>
              <a:rPr lang="en-US" sz="3200" spc="12" dirty="0">
                <a:uFill>
                  <a:solidFill>
                    <a:srgbClr val="FFFFFF"/>
                  </a:solidFill>
                </a:uFill>
                <a:latin typeface="Arial"/>
              </a:rPr>
              <a:t>Security Control Framework</a:t>
            </a:r>
            <a:endParaRPr lang="en-US" sz="1800" b="0" strike="noStrike" spc="-1" dirty="0">
              <a:uFill>
                <a:solidFill>
                  <a:srgbClr val="FFFFFF"/>
                </a:solidFill>
              </a:uFill>
              <a:latin typeface="Calibri"/>
            </a:endParaRPr>
          </a:p>
        </p:txBody>
      </p:sp>
      <p:sp>
        <p:nvSpPr>
          <p:cNvPr id="206"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A65CA89A-A6F2-40B7-A0A1-BF7083221E30}" type="slidenum">
              <a:rPr lang="en-US" sz="1100" b="0" strike="noStrike" spc="-1">
                <a:solidFill>
                  <a:srgbClr val="000000"/>
                </a:solidFill>
                <a:uFill>
                  <a:solidFill>
                    <a:srgbClr val="FFFFFF"/>
                  </a:solidFill>
                </a:uFill>
                <a:latin typeface="Arial"/>
              </a:rPr>
              <a:t>18</a:t>
            </a:fld>
            <a:endParaRPr lang="en-US" sz="1400" b="0" strike="noStrike" spc="-1">
              <a:solidFill>
                <a:srgbClr val="000000"/>
              </a:solidFill>
              <a:uFill>
                <a:solidFill>
                  <a:srgbClr val="FFFFFF"/>
                </a:solidFill>
              </a:uFill>
              <a:latin typeface="Times New Roman"/>
            </a:endParaRPr>
          </a:p>
        </p:txBody>
      </p:sp>
      <p:sp>
        <p:nvSpPr>
          <p:cNvPr id="207" name="CustomShape 3"/>
          <p:cNvSpPr/>
          <p:nvPr/>
        </p:nvSpPr>
        <p:spPr>
          <a:xfrm>
            <a:off x="558486" y="843558"/>
            <a:ext cx="8105760" cy="3472694"/>
          </a:xfrm>
          <a:prstGeom prst="rect">
            <a:avLst/>
          </a:prstGeom>
          <a:noFill/>
          <a:ln>
            <a:noFill/>
          </a:ln>
        </p:spPr>
        <p:style>
          <a:lnRef idx="0">
            <a:scrgbClr r="0" g="0" b="0"/>
          </a:lnRef>
          <a:fillRef idx="0">
            <a:scrgbClr r="0" g="0" b="0"/>
          </a:fillRef>
          <a:effectRef idx="0">
            <a:scrgbClr r="0" g="0" b="0"/>
          </a:effectRef>
          <a:fontRef idx="minor"/>
        </p:style>
        <p:txBody>
          <a:bodyPr lIns="0" tIns="15840" rIns="0" bIns="0"/>
          <a:lstStyle/>
          <a:p>
            <a:pPr marL="208800" indent="-195840">
              <a:lnSpc>
                <a:spcPct val="100000"/>
              </a:lnSpc>
              <a:buClr>
                <a:srgbClr val="84A0BB"/>
              </a:buClr>
              <a:buSzPct val="70000"/>
              <a:buFont typeface="Wingdings" charset="2"/>
              <a:buChar char=""/>
            </a:pPr>
            <a:r>
              <a:rPr lang="en-US" sz="2000" spc="9" dirty="0">
                <a:solidFill>
                  <a:srgbClr val="000000"/>
                </a:solidFill>
                <a:uFill>
                  <a:solidFill>
                    <a:srgbClr val="FFFFFF"/>
                  </a:solidFill>
                </a:uFill>
                <a:latin typeface="Arial"/>
              </a:rPr>
              <a:t>ISC</a:t>
            </a:r>
            <a:r>
              <a:rPr lang="en-US" sz="2000" spc="9" baseline="30000" dirty="0">
                <a:solidFill>
                  <a:srgbClr val="000000"/>
                </a:solidFill>
                <a:uFill>
                  <a:solidFill>
                    <a:srgbClr val="FFFFFF"/>
                  </a:solidFill>
                </a:uFill>
                <a:latin typeface="Arial"/>
              </a:rPr>
              <a:t>2</a:t>
            </a:r>
            <a:r>
              <a:rPr lang="en-US" sz="2000" spc="9" dirty="0">
                <a:solidFill>
                  <a:srgbClr val="000000"/>
                </a:solidFill>
                <a:uFill>
                  <a:solidFill>
                    <a:srgbClr val="FFFFFF"/>
                  </a:solidFill>
                </a:uFill>
                <a:latin typeface="Arial"/>
              </a:rPr>
              <a:t> definition: A notional construct outlining the organization’s approach to security, including a list of speciﬁc security processes, procedures, and solutions used by the organization.</a:t>
            </a:r>
          </a:p>
          <a:p>
            <a:pPr marL="208800" indent="-195840">
              <a:lnSpc>
                <a:spcPct val="100000"/>
              </a:lnSpc>
              <a:buClr>
                <a:srgbClr val="84A0BB"/>
              </a:buClr>
              <a:buSzPct val="70000"/>
              <a:buFont typeface="Wingdings" charset="2"/>
              <a:buChar char=""/>
            </a:pPr>
            <a:endParaRPr lang="en-US" sz="2000" spc="9" dirty="0">
              <a:solidFill>
                <a:srgbClr val="000000"/>
              </a:solidFill>
              <a:uFill>
                <a:solidFill>
                  <a:srgbClr val="FFFFFF"/>
                </a:solidFill>
              </a:uFill>
              <a:latin typeface="Arial"/>
            </a:endParaRPr>
          </a:p>
          <a:p>
            <a:pPr marL="208800" indent="-195840">
              <a:lnSpc>
                <a:spcPct val="100000"/>
              </a:lnSpc>
              <a:buClr>
                <a:srgbClr val="84A0BB"/>
              </a:buClr>
              <a:buSzPct val="70000"/>
              <a:buFont typeface="Wingdings" charset="2"/>
              <a:buChar char=""/>
            </a:pPr>
            <a:r>
              <a:rPr lang="en-US" spc="-1" dirty="0">
                <a:solidFill>
                  <a:srgbClr val="000000"/>
                </a:solidFill>
                <a:uFill>
                  <a:solidFill>
                    <a:srgbClr val="FFFFFF"/>
                  </a:solidFill>
                </a:uFill>
                <a:latin typeface="Arial"/>
              </a:rPr>
              <a:t>Organizations often select security control frameworks based on their industry.</a:t>
            </a:r>
          </a:p>
          <a:p>
            <a:pPr marL="208800" indent="-195840">
              <a:lnSpc>
                <a:spcPct val="100000"/>
              </a:lnSpc>
              <a:buClr>
                <a:srgbClr val="84A0BB"/>
              </a:buClr>
              <a:buSzPct val="70000"/>
              <a:buFont typeface="Wingdings" charset="2"/>
              <a:buChar char=""/>
            </a:pPr>
            <a:endParaRPr lang="en-US" sz="1800" b="0" strike="noStrike" spc="-1" dirty="0">
              <a:solidFill>
                <a:srgbClr val="000000"/>
              </a:solidFill>
              <a:uFill>
                <a:solidFill>
                  <a:srgbClr val="FFFFFF"/>
                </a:solidFill>
              </a:uFill>
              <a:latin typeface="Arial"/>
            </a:endParaRPr>
          </a:p>
          <a:p>
            <a:pPr marL="755910" lvl="1" indent="-285750">
              <a:buClr>
                <a:srgbClr val="84A0BB"/>
              </a:buClr>
              <a:buSzPct val="70000"/>
              <a:buFont typeface="Arial" pitchFamily="34" charset="0"/>
              <a:buChar char="•"/>
            </a:pPr>
            <a:r>
              <a:rPr lang="en-US" spc="-1" dirty="0">
                <a:solidFill>
                  <a:srgbClr val="000000"/>
                </a:solidFill>
                <a:uFill>
                  <a:solidFill>
                    <a:srgbClr val="FFFFFF"/>
                  </a:solidFill>
                </a:uFill>
                <a:latin typeface="Arial"/>
              </a:rPr>
              <a:t>ISO/IEC 27000 series</a:t>
            </a:r>
          </a:p>
          <a:p>
            <a:pPr marL="755910" lvl="1" indent="-285750">
              <a:buClr>
                <a:srgbClr val="84A0BB"/>
              </a:buClr>
              <a:buSzPct val="70000"/>
              <a:buFont typeface="Arial" pitchFamily="34" charset="0"/>
              <a:buChar char="•"/>
            </a:pPr>
            <a:r>
              <a:rPr lang="en-US" spc="-1" dirty="0">
                <a:solidFill>
                  <a:srgbClr val="000000"/>
                </a:solidFill>
                <a:uFill>
                  <a:solidFill>
                    <a:srgbClr val="FFFFFF"/>
                  </a:solidFill>
                </a:uFill>
                <a:latin typeface="Arial"/>
              </a:rPr>
              <a:t>NIST 800-53</a:t>
            </a:r>
          </a:p>
          <a:p>
            <a:pPr marL="755910" lvl="1" indent="-285750">
              <a:buClr>
                <a:srgbClr val="84A0BB"/>
              </a:buClr>
              <a:buSzPct val="70000"/>
              <a:buFont typeface="Arial" pitchFamily="34" charset="0"/>
              <a:buChar char="•"/>
            </a:pPr>
            <a:r>
              <a:rPr lang="en-US" spc="-1" dirty="0">
                <a:solidFill>
                  <a:srgbClr val="000000"/>
                </a:solidFill>
                <a:uFill>
                  <a:solidFill>
                    <a:srgbClr val="FFFFFF"/>
                  </a:solidFill>
                </a:uFill>
                <a:latin typeface="Arial"/>
              </a:rPr>
              <a:t>NIST Cybersecurity Framework</a:t>
            </a:r>
          </a:p>
          <a:p>
            <a:pPr marL="755910" lvl="1" indent="-285750">
              <a:buClr>
                <a:srgbClr val="84A0BB"/>
              </a:buClr>
              <a:buSzPct val="70000"/>
              <a:buFont typeface="Arial" pitchFamily="34" charset="0"/>
              <a:buChar char="•"/>
            </a:pPr>
            <a:r>
              <a:rPr lang="en-US" spc="-1" dirty="0">
                <a:solidFill>
                  <a:srgbClr val="000000"/>
                </a:solidFill>
                <a:uFill>
                  <a:solidFill>
                    <a:srgbClr val="FFFFFF"/>
                  </a:solidFill>
                </a:uFill>
                <a:latin typeface="Arial"/>
              </a:rPr>
              <a:t>CIS Critical Security Controls</a:t>
            </a:r>
          </a:p>
          <a:p>
            <a:pPr marL="755910" lvl="1" indent="-285750">
              <a:buClr>
                <a:srgbClr val="84A0BB"/>
              </a:buClr>
              <a:buSzPct val="70000"/>
              <a:buFont typeface="Arial" pitchFamily="34" charset="0"/>
              <a:buChar char="•"/>
            </a:pPr>
            <a:r>
              <a:rPr lang="en-US" b="0" strike="noStrike" spc="-1" dirty="0">
                <a:solidFill>
                  <a:srgbClr val="000000"/>
                </a:solidFill>
                <a:uFill>
                  <a:solidFill>
                    <a:srgbClr val="FFFFFF"/>
                  </a:solidFill>
                </a:uFill>
                <a:latin typeface="Arial"/>
              </a:rPr>
              <a:t>GDPR, SOX, GLBA, ITIL, PCIDSS, HIPAA….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2527200" y="111240"/>
            <a:ext cx="359748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NIST 800-53</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19</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572400" y="1115280"/>
            <a:ext cx="8163720" cy="2719440"/>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NIST 800-53</a:t>
            </a:r>
            <a:r>
              <a:rPr lang="en-US" sz="1200" spc="-1" dirty="0">
                <a:uFill>
                  <a:solidFill>
                    <a:srgbClr val="FFFFFF"/>
                  </a:solidFill>
                </a:uFill>
              </a:rPr>
              <a:t>: </a:t>
            </a:r>
            <a:r>
              <a:rPr lang="en-US" sz="2000" spc="12" dirty="0">
                <a:solidFill>
                  <a:srgbClr val="000000"/>
                </a:solidFill>
                <a:uFill>
                  <a:solidFill>
                    <a:srgbClr val="FFFFFF"/>
                  </a:solidFill>
                </a:uFill>
                <a:latin typeface="Arial"/>
              </a:rPr>
              <a:t>Security and Privacy Controls for Federal Information Systems and Organizations</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Created to aid U.S. government agencies in managing their security programs</a:t>
            </a:r>
            <a:endParaRPr lang="en-US" sz="2000" spc="12" dirty="0">
              <a:solidFill>
                <a:srgbClr val="000000"/>
              </a:solidFill>
              <a:uFill>
                <a:solidFill>
                  <a:srgbClr val="FFFFFF"/>
                </a:solidFill>
              </a:uFill>
              <a:latin typeface="Arial"/>
            </a:endParaRPr>
          </a:p>
          <a:p>
            <a:pPr marL="208800"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Widely regarded as one of the most comprehensive baselines of security controls and is referenced across many industries around the globe</a:t>
            </a:r>
          </a:p>
          <a:p>
            <a:pPr marL="208800"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Hundreds of security controls across 18 control families:</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Access control (AC)</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Awareness and training (AT)</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Audit and accountability (AU)</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Security assessment and authorization (CA)</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Conﬁguration management (CM)</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Contingency planning (CP)</a:t>
            </a:r>
          </a:p>
          <a:p>
            <a:pPr marL="666000" lvl="1" indent="-195840">
              <a:lnSpc>
                <a:spcPct val="101000"/>
              </a:lnSpc>
              <a:buClr>
                <a:srgbClr val="84A0BB"/>
              </a:buClr>
              <a:buSzPct val="70000"/>
              <a:buFont typeface="Wingdings" charset="2"/>
              <a:buChar char=""/>
            </a:pPr>
            <a:r>
              <a:rPr lang="en-US" spc="-1" dirty="0">
                <a:solidFill>
                  <a:srgbClr val="000000"/>
                </a:solidFill>
                <a:uFill>
                  <a:solidFill>
                    <a:srgbClr val="FFFFFF"/>
                  </a:solidFill>
                </a:uFill>
                <a:latin typeface="Arial"/>
              </a:rPr>
              <a:t>……</a:t>
            </a:r>
            <a:endParaRPr lang="en-US"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252288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51">
            <a:extLst>
              <a:ext uri="{FF2B5EF4-FFF2-40B4-BE49-F238E27FC236}">
                <a16:creationId xmlns:a16="http://schemas.microsoft.com/office/drawing/2014/main" id="{EA808A8A-F109-52DB-D11D-32F9EF5205B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flipV="1">
            <a:off x="-685800" y="3764134"/>
            <a:ext cx="2880633" cy="2758733"/>
          </a:xfrm>
          <a:prstGeom prst="rect">
            <a:avLst/>
          </a:prstGeom>
        </p:spPr>
      </p:pic>
      <p:pic>
        <p:nvPicPr>
          <p:cNvPr id="29" name="Graphic 53">
            <a:extLst>
              <a:ext uri="{FF2B5EF4-FFF2-40B4-BE49-F238E27FC236}">
                <a16:creationId xmlns:a16="http://schemas.microsoft.com/office/drawing/2014/main" id="{F785C981-1503-64DF-EF85-1A831A8A0730}"/>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rot="10800000" flipV="1">
            <a:off x="7029450" y="-1257300"/>
            <a:ext cx="2880633" cy="2758733"/>
          </a:xfrm>
          <a:prstGeom prst="rect">
            <a:avLst/>
          </a:prstGeom>
        </p:spPr>
      </p:pic>
      <p:grpSp>
        <p:nvGrpSpPr>
          <p:cNvPr id="14" name="Group 13">
            <a:extLst>
              <a:ext uri="{FF2B5EF4-FFF2-40B4-BE49-F238E27FC236}">
                <a16:creationId xmlns:a16="http://schemas.microsoft.com/office/drawing/2014/main" id="{D8538E17-B317-CB50-3406-99922A3A7A03}"/>
              </a:ext>
            </a:extLst>
          </p:cNvPr>
          <p:cNvGrpSpPr/>
          <p:nvPr/>
        </p:nvGrpSpPr>
        <p:grpSpPr>
          <a:xfrm>
            <a:off x="470304" y="367694"/>
            <a:ext cx="2667145" cy="325725"/>
            <a:chOff x="469297" y="511175"/>
            <a:chExt cx="1317625" cy="270000"/>
          </a:xfrm>
        </p:grpSpPr>
        <p:grpSp>
          <p:nvGrpSpPr>
            <p:cNvPr id="11" name="Group 10">
              <a:extLst>
                <a:ext uri="{FF2B5EF4-FFF2-40B4-BE49-F238E27FC236}">
                  <a16:creationId xmlns:a16="http://schemas.microsoft.com/office/drawing/2014/main" id="{AFAEE3DC-16B2-B483-1CBA-714167E0AEE3}"/>
                </a:ext>
              </a:extLst>
            </p:cNvPr>
            <p:cNvGrpSpPr/>
            <p:nvPr/>
          </p:nvGrpSpPr>
          <p:grpSpPr>
            <a:xfrm>
              <a:off x="469297" y="511175"/>
              <a:ext cx="1317625" cy="270000"/>
              <a:chOff x="1999457" y="381000"/>
              <a:chExt cx="1317625" cy="270000"/>
            </a:xfrm>
          </p:grpSpPr>
          <p:sp>
            <p:nvSpPr>
              <p:cNvPr id="9" name="Rectangle: Rounded Corners 8">
                <a:extLst>
                  <a:ext uri="{FF2B5EF4-FFF2-40B4-BE49-F238E27FC236}">
                    <a16:creationId xmlns:a16="http://schemas.microsoft.com/office/drawing/2014/main" id="{C2300A6E-4E92-16E7-45E3-F07F9D368171}"/>
                  </a:ext>
                </a:extLst>
              </p:cNvPr>
              <p:cNvSpPr/>
              <p:nvPr/>
            </p:nvSpPr>
            <p:spPr>
              <a:xfrm>
                <a:off x="1999457" y="381000"/>
                <a:ext cx="1317625" cy="27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076515-EE52-EE4C-296B-42AC1D17BDFD}"/>
                  </a:ext>
                </a:extLst>
              </p:cNvPr>
              <p:cNvSpPr/>
              <p:nvPr/>
            </p:nvSpPr>
            <p:spPr>
              <a:xfrm>
                <a:off x="1999457" y="511969"/>
                <a:ext cx="319881" cy="139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7F7F5F4-17D0-3AB1-988F-F1AEAE10ED69}"/>
                </a:ext>
              </a:extLst>
            </p:cNvPr>
            <p:cNvSpPr txBox="1"/>
            <p:nvPr/>
          </p:nvSpPr>
          <p:spPr>
            <a:xfrm>
              <a:off x="520525" y="514583"/>
              <a:ext cx="883146" cy="255123"/>
            </a:xfrm>
            <a:prstGeom prst="rect">
              <a:avLst/>
            </a:prstGeom>
            <a:noFill/>
          </p:spPr>
          <p:txBody>
            <a:bodyPr wrap="none" rtlCol="0">
              <a:spAutoFit/>
            </a:bodyPr>
            <a:lstStyle/>
            <a:p>
              <a:r>
                <a:rPr lang="en-US" sz="1400" b="1" dirty="0">
                  <a:solidFill>
                    <a:schemeClr val="bg1"/>
                  </a:solidFill>
                </a:rPr>
                <a:t>AGENDA SESSION 1</a:t>
              </a:r>
              <a:endParaRPr lang="en-US" sz="1400" dirty="0">
                <a:solidFill>
                  <a:schemeClr val="bg1"/>
                </a:solidFill>
              </a:endParaRPr>
            </a:p>
          </p:txBody>
        </p:sp>
      </p:grpSp>
      <p:cxnSp>
        <p:nvCxnSpPr>
          <p:cNvPr id="5" name="Straight Connector 4">
            <a:extLst>
              <a:ext uri="{FF2B5EF4-FFF2-40B4-BE49-F238E27FC236}">
                <a16:creationId xmlns:a16="http://schemas.microsoft.com/office/drawing/2014/main" id="{77940064-4A3E-0CA6-90E9-4F5A562AD7E9}"/>
              </a:ext>
            </a:extLst>
          </p:cNvPr>
          <p:cNvCxnSpPr>
            <a:cxnSpLocks/>
          </p:cNvCxnSpPr>
          <p:nvPr/>
        </p:nvCxnSpPr>
        <p:spPr>
          <a:xfrm>
            <a:off x="1720129" y="2813809"/>
            <a:ext cx="97538" cy="97538"/>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A6E17ACB-807B-1A41-5A08-13CA1C66D77C}"/>
              </a:ext>
            </a:extLst>
          </p:cNvPr>
          <p:cNvSpPr txBox="1">
            <a:spLocks/>
          </p:cNvSpPr>
          <p:nvPr/>
        </p:nvSpPr>
        <p:spPr>
          <a:xfrm>
            <a:off x="2072642" y="952300"/>
            <a:ext cx="5656666" cy="3238900"/>
          </a:xfr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AutoNum type="arabicPeriod"/>
            </a:pPr>
            <a:r>
              <a:rPr lang="en-GB" sz="2000" b="1" dirty="0">
                <a:latin typeface="Open Sans Semibold"/>
                <a:cs typeface="Arial" panose="020B0604020202020204" pitchFamily="34" charset="0"/>
                <a:sym typeface="Helvetica Neue" panose="02000503000000020004" pitchFamily="2" charset="0"/>
              </a:rPr>
              <a:t>Cyber Security &amp; Security domains</a:t>
            </a:r>
          </a:p>
          <a:p>
            <a:pPr>
              <a:lnSpc>
                <a:spcPct val="150000"/>
              </a:lnSpc>
              <a:buAutoNum type="arabicPeriod"/>
            </a:pPr>
            <a:r>
              <a:rPr lang="en-GB" sz="2000" b="1" dirty="0">
                <a:latin typeface="Open Sans Semibold"/>
                <a:cs typeface="Arial" panose="020B0604020202020204" pitchFamily="34" charset="0"/>
                <a:sym typeface="Helvetica Neue" panose="02000503000000020004" pitchFamily="2" charset="0"/>
              </a:rPr>
              <a:t>Risk Management</a:t>
            </a:r>
          </a:p>
          <a:p>
            <a:pPr>
              <a:lnSpc>
                <a:spcPct val="150000"/>
              </a:lnSpc>
              <a:buAutoNum type="arabicPeriod"/>
            </a:pPr>
            <a:r>
              <a:rPr lang="en-GB" sz="2000" b="1" dirty="0">
                <a:latin typeface="Open Sans Semibold"/>
                <a:cs typeface="Arial" panose="020B0604020202020204" pitchFamily="34" charset="0"/>
                <a:sym typeface="Helvetica Neue" panose="02000503000000020004" pitchFamily="2" charset="0"/>
              </a:rPr>
              <a:t>Cyber security Framework</a:t>
            </a:r>
          </a:p>
          <a:p>
            <a:pPr>
              <a:lnSpc>
                <a:spcPct val="150000"/>
              </a:lnSpc>
              <a:buAutoNum type="arabicPeriod"/>
            </a:pPr>
            <a:r>
              <a:rPr lang="en-GB" sz="2000" b="1" dirty="0">
                <a:latin typeface="Open Sans Semibold"/>
                <a:cs typeface="Arial" panose="020B0604020202020204" pitchFamily="34" charset="0"/>
                <a:sym typeface="Helvetica Neue" panose="02000503000000020004" pitchFamily="2" charset="0"/>
              </a:rPr>
              <a:t>Role and Responsibility</a:t>
            </a:r>
            <a:r>
              <a:rPr lang="en-GB" sz="2000" b="1" dirty="0">
                <a:solidFill>
                  <a:schemeClr val="bg2"/>
                </a:solidFill>
                <a:latin typeface="Open Sans Semibold"/>
                <a:cs typeface="Arial" panose="020B0604020202020204" pitchFamily="34" charset="0"/>
                <a:sym typeface="Helvetica Neue" panose="02000503000000020004" pitchFamily="2" charset="0"/>
              </a:rPr>
              <a:t>	</a:t>
            </a:r>
          </a:p>
        </p:txBody>
      </p:sp>
    </p:spTree>
    <p:extLst>
      <p:ext uri="{BB962C8B-B14F-4D97-AF65-F5344CB8AC3E}">
        <p14:creationId xmlns:p14="http://schemas.microsoft.com/office/powerpoint/2010/main" val="33331749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72400" y="111240"/>
            <a:ext cx="820872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NIST Cybersecurity Framework (CSF)</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20</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572400" y="771550"/>
            <a:ext cx="8163720" cy="2719440"/>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NIST CSF: First published in 2014.</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NIST CSF v1.1 is the current version and was released in 2018</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 A collection of standards, guidelines, and best practices to manage cybersecurity risk.</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Focus on industries considered “critical infrastructure” —industries such as banking, energy, and communications.</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Gain increasing popularity</a:t>
            </a:r>
          </a:p>
          <a:p>
            <a:pPr marL="208800" indent="-195840">
              <a:lnSpc>
                <a:spcPct val="101000"/>
              </a:lnSpc>
              <a:buClr>
                <a:srgbClr val="84A0BB"/>
              </a:buClr>
              <a:buSzPct val="70000"/>
              <a:buFont typeface="Wingdings" charset="2"/>
              <a:buChar char=""/>
            </a:pPr>
            <a:r>
              <a:rPr lang="en-US" sz="2000" spc="12" dirty="0">
                <a:uFill>
                  <a:solidFill>
                    <a:srgbClr val="FFFFFF"/>
                  </a:solidFill>
                </a:uFill>
                <a:latin typeface="Arial"/>
              </a:rPr>
              <a:t>Align with controls and best practices in NIST 800-53 and other control frameworks, but was designed to be a more ﬂexible and understandable option for private-sector companies to adapt.</a:t>
            </a:r>
          </a:p>
        </p:txBody>
      </p:sp>
    </p:spTree>
    <p:extLst>
      <p:ext uri="{BB962C8B-B14F-4D97-AF65-F5344CB8AC3E}">
        <p14:creationId xmlns:p14="http://schemas.microsoft.com/office/powerpoint/2010/main" val="37405234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72400" y="111240"/>
            <a:ext cx="820872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NIST Cybersecurity Framework (CSF)</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21</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572400" y="771550"/>
            <a:ext cx="8163720" cy="2719440"/>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208800" indent="-195840">
              <a:lnSpc>
                <a:spcPct val="101000"/>
              </a:lnSpc>
              <a:buClr>
                <a:srgbClr val="84A0BB"/>
              </a:buClr>
              <a:buSzPct val="70000"/>
              <a:buFont typeface="Wingdings" charset="2"/>
              <a:buChar char=""/>
            </a:pPr>
            <a:r>
              <a:rPr lang="en-US" sz="2000"/>
              <a:t>Five core functions, each with multiple subdivisions NIST calls categories. </a:t>
            </a:r>
            <a:br>
              <a:rPr lang="en-US" sz="2000"/>
            </a:br>
            <a:endParaRPr lang="en-US" sz="2000" spc="12">
              <a:uFill>
                <a:solidFill>
                  <a:srgbClr val="FFFFFF"/>
                </a:solidFill>
              </a:uFill>
              <a:latin typeface="Aria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419622"/>
            <a:ext cx="6383337"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9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72400" y="111240"/>
            <a:ext cx="820872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NIST Cybersecurity Framework (CSF)</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22</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572400" y="771550"/>
            <a:ext cx="8163720" cy="3528392"/>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12960">
              <a:lnSpc>
                <a:spcPct val="101000"/>
              </a:lnSpc>
              <a:buClr>
                <a:srgbClr val="84A0BB"/>
              </a:buClr>
              <a:buSzPct val="70000"/>
            </a:pPr>
            <a:r>
              <a:rPr lang="en-US" sz="2000" b="1" dirty="0"/>
              <a:t>FIVE CORE FUNCTIONS:</a:t>
            </a:r>
          </a:p>
          <a:p>
            <a:pPr marL="208800" indent="-195840">
              <a:lnSpc>
                <a:spcPct val="101000"/>
              </a:lnSpc>
              <a:buClr>
                <a:srgbClr val="84A0BB"/>
              </a:buClr>
              <a:buSzPct val="70000"/>
              <a:buFont typeface="Wingdings" charset="2"/>
              <a:buChar char=""/>
            </a:pPr>
            <a:r>
              <a:rPr lang="en-US" sz="2000" dirty="0"/>
              <a:t>Identify (ID): Develop an organizational understanding to manage cybersecurity risk to systems, people, assets, data, and capabilities.</a:t>
            </a:r>
          </a:p>
          <a:p>
            <a:pPr marL="208800" indent="-195840">
              <a:lnSpc>
                <a:spcPct val="101000"/>
              </a:lnSpc>
              <a:buClr>
                <a:srgbClr val="84A0BB"/>
              </a:buClr>
              <a:buSzPct val="70000"/>
              <a:buFont typeface="Wingdings" charset="2"/>
              <a:buChar char=""/>
            </a:pPr>
            <a:r>
              <a:rPr lang="en-US" sz="2000" dirty="0"/>
              <a:t>Protect (PR): Develop and implement appropriate safeguards to ensure delivery of critical services.</a:t>
            </a:r>
          </a:p>
          <a:p>
            <a:pPr marL="208800" indent="-195840">
              <a:lnSpc>
                <a:spcPct val="101000"/>
              </a:lnSpc>
              <a:buClr>
                <a:srgbClr val="84A0BB"/>
              </a:buClr>
              <a:buSzPct val="70000"/>
              <a:buFont typeface="Wingdings" charset="2"/>
              <a:buChar char=""/>
            </a:pPr>
            <a:r>
              <a:rPr lang="en-US" sz="2000" dirty="0"/>
              <a:t>Detect (DE): Develop and implement appropriate activities to identify the occurrence of a cybersecurity event.</a:t>
            </a:r>
          </a:p>
          <a:p>
            <a:pPr marL="208800" indent="-195840">
              <a:lnSpc>
                <a:spcPct val="101000"/>
              </a:lnSpc>
              <a:buClr>
                <a:srgbClr val="84A0BB"/>
              </a:buClr>
              <a:buSzPct val="70000"/>
              <a:buFont typeface="Wingdings" charset="2"/>
              <a:buChar char=""/>
            </a:pPr>
            <a:r>
              <a:rPr lang="en-US" sz="2000" dirty="0"/>
              <a:t>Respond (RS): Develop and implement appropriate activities to take action regarding a detected cybersecurity incident.</a:t>
            </a:r>
          </a:p>
          <a:p>
            <a:pPr marL="208800" indent="-195840">
              <a:lnSpc>
                <a:spcPct val="101000"/>
              </a:lnSpc>
              <a:buClr>
                <a:srgbClr val="84A0BB"/>
              </a:buClr>
              <a:buSzPct val="70000"/>
              <a:buFont typeface="Wingdings" charset="2"/>
              <a:buChar char=""/>
            </a:pPr>
            <a:r>
              <a:rPr lang="en-US" sz="2000" dirty="0"/>
              <a:t>Recover (RC): Develop and implement appropriate activities to maintain plans for resilience and restore any capabilities or services that were impaired due to a cybersecurity incident.</a:t>
            </a:r>
            <a:endParaRPr lang="en-US" sz="2000" spc="12" dirty="0">
              <a:uFill>
                <a:solidFill>
                  <a:srgbClr val="FFFFFF"/>
                </a:solidFill>
              </a:uFill>
              <a:latin typeface="Arial"/>
            </a:endParaRPr>
          </a:p>
        </p:txBody>
      </p:sp>
    </p:spTree>
    <p:extLst>
      <p:ext uri="{BB962C8B-B14F-4D97-AF65-F5344CB8AC3E}">
        <p14:creationId xmlns:p14="http://schemas.microsoft.com/office/powerpoint/2010/main" val="3251181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72400" y="111240"/>
            <a:ext cx="820872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CIS Critical Security Controls</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23</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572400" y="771550"/>
            <a:ext cx="8163720" cy="3528392"/>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208800" indent="-195840">
              <a:lnSpc>
                <a:spcPct val="101000"/>
              </a:lnSpc>
              <a:buClr>
                <a:srgbClr val="84A0BB"/>
              </a:buClr>
              <a:buSzPct val="70000"/>
              <a:buFont typeface="Wingdings" charset="2"/>
              <a:buChar char=""/>
            </a:pPr>
            <a:r>
              <a:rPr lang="en-US" sz="2000" dirty="0"/>
              <a:t>CIS Critical Security Controls (or CIS Controls) is a publication of 20 best practice guidelines for information security.</a:t>
            </a:r>
          </a:p>
          <a:p>
            <a:pPr marL="208800" indent="-195840">
              <a:lnSpc>
                <a:spcPct val="101000"/>
              </a:lnSpc>
              <a:buClr>
                <a:srgbClr val="84A0BB"/>
              </a:buClr>
              <a:buSzPct val="70000"/>
              <a:buFont typeface="Wingdings" charset="2"/>
              <a:buChar char=""/>
            </a:pPr>
            <a:r>
              <a:rPr lang="en-US" sz="2000" dirty="0"/>
              <a:t>Widely known as</a:t>
            </a:r>
            <a:r>
              <a:rPr lang="fr-FR" sz="2000" dirty="0"/>
              <a:t> CIS CSC, CIS 20, Sans Top 20, …</a:t>
            </a:r>
          </a:p>
          <a:p>
            <a:pPr marL="208800" indent="-195840">
              <a:lnSpc>
                <a:spcPct val="101000"/>
              </a:lnSpc>
              <a:buClr>
                <a:srgbClr val="84A0BB"/>
              </a:buClr>
              <a:buSzPct val="70000"/>
              <a:buFont typeface="Wingdings" charset="2"/>
              <a:buChar char=""/>
            </a:pPr>
            <a:r>
              <a:rPr lang="en-US" sz="2000" dirty="0"/>
              <a:t>Current version: CIS Controls version 8.0</a:t>
            </a:r>
          </a:p>
          <a:p>
            <a:pPr marL="208800" indent="-195840">
              <a:lnSpc>
                <a:spcPct val="101000"/>
              </a:lnSpc>
              <a:buClr>
                <a:srgbClr val="84A0BB"/>
              </a:buClr>
              <a:buSzPct val="70000"/>
              <a:buFont typeface="Wingdings" charset="2"/>
              <a:buChar char=""/>
            </a:pPr>
            <a:r>
              <a:rPr lang="en-US" sz="2000" dirty="0"/>
              <a:t>20 Critical Security Controls:</a:t>
            </a:r>
          </a:p>
          <a:p>
            <a:pPr marL="666000" lvl="1" indent="-195840">
              <a:lnSpc>
                <a:spcPct val="101000"/>
              </a:lnSpc>
              <a:buClr>
                <a:srgbClr val="84A0BB"/>
              </a:buClr>
              <a:buSzPct val="70000"/>
              <a:buFont typeface="Wingdings" charset="2"/>
              <a:buChar char=""/>
            </a:pPr>
            <a:r>
              <a:rPr lang="en-US" sz="2000" dirty="0"/>
              <a:t>CIS Control 1:Inventory and Control of Hardware Assets</a:t>
            </a:r>
          </a:p>
          <a:p>
            <a:pPr marL="666000" lvl="1" indent="-195840">
              <a:lnSpc>
                <a:spcPct val="101000"/>
              </a:lnSpc>
              <a:buClr>
                <a:srgbClr val="84A0BB"/>
              </a:buClr>
              <a:buSzPct val="70000"/>
              <a:buFont typeface="Wingdings" charset="2"/>
              <a:buChar char=""/>
            </a:pPr>
            <a:r>
              <a:rPr lang="en-US" sz="2000" dirty="0"/>
              <a:t>CIS Control 2:Inventory and Control of Software Assets</a:t>
            </a:r>
          </a:p>
          <a:p>
            <a:pPr marL="666000" lvl="1" indent="-195840">
              <a:lnSpc>
                <a:spcPct val="101000"/>
              </a:lnSpc>
              <a:buClr>
                <a:srgbClr val="84A0BB"/>
              </a:buClr>
              <a:buSzPct val="70000"/>
              <a:buFont typeface="Wingdings" charset="2"/>
              <a:buChar char=""/>
            </a:pPr>
            <a:r>
              <a:rPr lang="en-US" sz="2000" dirty="0"/>
              <a:t>CIS Control 3:Continuous Vulnerability Management</a:t>
            </a:r>
          </a:p>
          <a:p>
            <a:pPr marL="666000" lvl="1" indent="-195840">
              <a:lnSpc>
                <a:spcPct val="101000"/>
              </a:lnSpc>
              <a:buClr>
                <a:srgbClr val="84A0BB"/>
              </a:buClr>
              <a:buSzPct val="70000"/>
              <a:buFont typeface="Wingdings" charset="2"/>
              <a:buChar char=""/>
            </a:pPr>
            <a:r>
              <a:rPr lang="en-US" sz="2000" dirty="0"/>
              <a:t>CIS Control 4:Controlled Use of Administrative Privileges</a:t>
            </a:r>
          </a:p>
          <a:p>
            <a:pPr marL="666000" lvl="1" indent="-195840">
              <a:lnSpc>
                <a:spcPct val="101000"/>
              </a:lnSpc>
              <a:buClr>
                <a:srgbClr val="84A0BB"/>
              </a:buClr>
              <a:buSzPct val="70000"/>
              <a:buFont typeface="Wingdings" charset="2"/>
              <a:buChar char=""/>
            </a:pPr>
            <a:r>
              <a:rPr lang="en-US" sz="2000" dirty="0"/>
              <a:t>CIS Control 5:Secure Conﬁguration for Hardware and Software on Mobile Devices, Laptops, Workstations, and Servers</a:t>
            </a:r>
          </a:p>
          <a:p>
            <a:pPr marL="666000" lvl="1" indent="-195840">
              <a:lnSpc>
                <a:spcPct val="101000"/>
              </a:lnSpc>
              <a:buClr>
                <a:srgbClr val="84A0BB"/>
              </a:buClr>
              <a:buSzPct val="70000"/>
              <a:buFont typeface="Wingdings" charset="2"/>
              <a:buChar char=""/>
            </a:pPr>
            <a:r>
              <a:rPr lang="en-US" sz="2000" dirty="0"/>
              <a:t>CIS Control 6:Maintenance, Monitoring, and Analysis of Audit Logs</a:t>
            </a:r>
          </a:p>
          <a:p>
            <a:pPr marL="666000" lvl="1" indent="-195840">
              <a:lnSpc>
                <a:spcPct val="101000"/>
              </a:lnSpc>
              <a:buClr>
                <a:srgbClr val="84A0BB"/>
              </a:buClr>
              <a:buSzPct val="70000"/>
              <a:buFont typeface="Wingdings" charset="2"/>
              <a:buChar char=""/>
            </a:pPr>
            <a:r>
              <a:rPr lang="en-US" sz="2000" dirty="0"/>
              <a:t>CIS Control 7:Email and Web Browser Protections</a:t>
            </a:r>
          </a:p>
          <a:p>
            <a:pPr marL="666000" lvl="1" indent="-195840">
              <a:lnSpc>
                <a:spcPct val="101000"/>
              </a:lnSpc>
              <a:buClr>
                <a:srgbClr val="84A0BB"/>
              </a:buClr>
              <a:buSzPct val="70000"/>
              <a:buFont typeface="Wingdings" charset="2"/>
              <a:buChar char=""/>
            </a:pPr>
            <a:r>
              <a:rPr lang="en-US" sz="2000" dirty="0"/>
              <a:t>CIS Control 8:Malware Defenses</a:t>
            </a:r>
          </a:p>
        </p:txBody>
      </p:sp>
    </p:spTree>
    <p:extLst>
      <p:ext uri="{BB962C8B-B14F-4D97-AF65-F5344CB8AC3E}">
        <p14:creationId xmlns:p14="http://schemas.microsoft.com/office/powerpoint/2010/main" val="211118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extShape 1"/>
          <p:cNvSpPr txBox="1"/>
          <p:nvPr/>
        </p:nvSpPr>
        <p:spPr>
          <a:xfrm>
            <a:off x="572400" y="111240"/>
            <a:ext cx="8208720" cy="875520"/>
          </a:xfrm>
          <a:prstGeom prst="rect">
            <a:avLst/>
          </a:prstGeom>
          <a:noFill/>
          <a:ln>
            <a:noFill/>
          </a:ln>
        </p:spPr>
        <p:txBody>
          <a:bodyPr lIns="0" tIns="16560" rIns="0" bIns="0"/>
          <a:lstStyle/>
          <a:p>
            <a:pPr marL="12600">
              <a:lnSpc>
                <a:spcPct val="100000"/>
              </a:lnSpc>
            </a:pPr>
            <a:r>
              <a:rPr lang="en-US" sz="3200" spc="12">
                <a:uFill>
                  <a:solidFill>
                    <a:srgbClr val="FFFFFF"/>
                  </a:solidFill>
                </a:uFill>
                <a:latin typeface="Arial"/>
              </a:rPr>
              <a:t>CIS Critical Security Controls</a:t>
            </a:r>
            <a:endParaRPr lang="en-US" sz="1800" b="0" strike="noStrike" spc="-1">
              <a:uFill>
                <a:solidFill>
                  <a:srgbClr val="FFFFFF"/>
                </a:solidFill>
              </a:uFill>
              <a:latin typeface="Calibri"/>
            </a:endParaRPr>
          </a:p>
        </p:txBody>
      </p:sp>
      <p:sp>
        <p:nvSpPr>
          <p:cNvPr id="221"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FE1A3A0B-FF94-4D21-B0DF-46E09051BB7E}" type="slidenum">
              <a:rPr lang="en-US" sz="1100" b="0" strike="noStrike" spc="-1">
                <a:solidFill>
                  <a:srgbClr val="000000"/>
                </a:solidFill>
                <a:uFill>
                  <a:solidFill>
                    <a:srgbClr val="FFFFFF"/>
                  </a:solidFill>
                </a:uFill>
                <a:latin typeface="Arial"/>
              </a:rPr>
              <a:t>24</a:t>
            </a:fld>
            <a:endParaRPr lang="en-US" sz="1400" b="0" strike="noStrike" spc="-1">
              <a:solidFill>
                <a:srgbClr val="000000"/>
              </a:solidFill>
              <a:uFill>
                <a:solidFill>
                  <a:srgbClr val="FFFFFF"/>
                </a:solidFill>
              </a:uFill>
              <a:latin typeface="Times New Roman"/>
            </a:endParaRPr>
          </a:p>
        </p:txBody>
      </p:sp>
      <p:sp>
        <p:nvSpPr>
          <p:cNvPr id="222" name="CustomShape 3"/>
          <p:cNvSpPr/>
          <p:nvPr/>
        </p:nvSpPr>
        <p:spPr>
          <a:xfrm>
            <a:off x="179512" y="760866"/>
            <a:ext cx="8831068" cy="3528392"/>
          </a:xfrm>
          <a:prstGeom prst="rect">
            <a:avLst/>
          </a:prstGeom>
          <a:noFill/>
          <a:ln>
            <a:noFill/>
          </a:ln>
        </p:spPr>
        <p:style>
          <a:lnRef idx="0">
            <a:scrgbClr r="0" g="0" b="0"/>
          </a:lnRef>
          <a:fillRef idx="0">
            <a:scrgbClr r="0" g="0" b="0"/>
          </a:fillRef>
          <a:effectRef idx="0">
            <a:scrgbClr r="0" g="0" b="0"/>
          </a:effectRef>
          <a:fontRef idx="minor"/>
        </p:style>
        <p:txBody>
          <a:bodyPr lIns="0" tIns="11520" rIns="0" bIns="0"/>
          <a:lstStyle/>
          <a:p>
            <a:pPr marL="666000" lvl="1" indent="-195840">
              <a:lnSpc>
                <a:spcPct val="101000"/>
              </a:lnSpc>
              <a:buClr>
                <a:srgbClr val="84A0BB"/>
              </a:buClr>
              <a:buSzPct val="70000"/>
              <a:buFont typeface="Wingdings" charset="2"/>
              <a:buChar char=""/>
            </a:pPr>
            <a:r>
              <a:rPr lang="en-US" sz="2000" dirty="0"/>
              <a:t>CIS Control 9:Limitation and Control of Network Ports, Protocols, and Services</a:t>
            </a:r>
          </a:p>
          <a:p>
            <a:pPr marL="666000" lvl="1" indent="-195840">
              <a:lnSpc>
                <a:spcPct val="101000"/>
              </a:lnSpc>
              <a:buClr>
                <a:srgbClr val="84A0BB"/>
              </a:buClr>
              <a:buSzPct val="70000"/>
              <a:buFont typeface="Wingdings" charset="2"/>
              <a:buChar char=""/>
            </a:pPr>
            <a:r>
              <a:rPr lang="en-US" sz="2000" dirty="0"/>
              <a:t>CIS Control 10:Data Recovery Capabilities</a:t>
            </a:r>
          </a:p>
          <a:p>
            <a:pPr marL="666000" lvl="1" indent="-195840">
              <a:lnSpc>
                <a:spcPct val="101000"/>
              </a:lnSpc>
              <a:buClr>
                <a:srgbClr val="84A0BB"/>
              </a:buClr>
              <a:buSzPct val="70000"/>
              <a:buFont typeface="Wingdings" charset="2"/>
              <a:buChar char=""/>
            </a:pPr>
            <a:r>
              <a:rPr lang="en-US" sz="2000" dirty="0"/>
              <a:t>CIS Control 11:Secure Conﬁguration for Network Devices, such as </a:t>
            </a:r>
            <a:r>
              <a:rPr lang="en-US" sz="2000" dirty="0" err="1"/>
              <a:t>Firewalls,Routers</a:t>
            </a:r>
            <a:r>
              <a:rPr lang="en-US" sz="2000" dirty="0"/>
              <a:t>, and Switches</a:t>
            </a:r>
          </a:p>
          <a:p>
            <a:pPr marL="666000" lvl="1" indent="-195840">
              <a:lnSpc>
                <a:spcPct val="101000"/>
              </a:lnSpc>
              <a:buClr>
                <a:srgbClr val="84A0BB"/>
              </a:buClr>
              <a:buSzPct val="70000"/>
              <a:buFont typeface="Wingdings" charset="2"/>
              <a:buChar char=""/>
            </a:pPr>
            <a:r>
              <a:rPr lang="en-US" sz="2000" dirty="0"/>
              <a:t>CIS Control 12:Boundary Defense</a:t>
            </a:r>
          </a:p>
          <a:p>
            <a:pPr marL="666000" lvl="1" indent="-195840">
              <a:lnSpc>
                <a:spcPct val="101000"/>
              </a:lnSpc>
              <a:buClr>
                <a:srgbClr val="84A0BB"/>
              </a:buClr>
              <a:buSzPct val="70000"/>
              <a:buFont typeface="Wingdings" charset="2"/>
              <a:buChar char=""/>
            </a:pPr>
            <a:r>
              <a:rPr lang="en-US" sz="2000" dirty="0"/>
              <a:t>CIS Control 13:Data Protection</a:t>
            </a:r>
          </a:p>
          <a:p>
            <a:pPr marL="666000" lvl="1" indent="-195840">
              <a:lnSpc>
                <a:spcPct val="101000"/>
              </a:lnSpc>
              <a:buClr>
                <a:srgbClr val="84A0BB"/>
              </a:buClr>
              <a:buSzPct val="70000"/>
              <a:buFont typeface="Wingdings" charset="2"/>
              <a:buChar char=""/>
            </a:pPr>
            <a:r>
              <a:rPr lang="en-US" sz="2000" dirty="0"/>
              <a:t>CIS Control 14:Controlled Access Based on the Need to Know</a:t>
            </a:r>
          </a:p>
          <a:p>
            <a:pPr marL="666000" lvl="1" indent="-195840">
              <a:lnSpc>
                <a:spcPct val="101000"/>
              </a:lnSpc>
              <a:buClr>
                <a:srgbClr val="84A0BB"/>
              </a:buClr>
              <a:buSzPct val="70000"/>
              <a:buFont typeface="Wingdings" charset="2"/>
              <a:buChar char=""/>
            </a:pPr>
            <a:r>
              <a:rPr lang="en-US" sz="2000" dirty="0"/>
              <a:t>CIS Control 15:Wireless Access Control</a:t>
            </a:r>
          </a:p>
          <a:p>
            <a:pPr marL="666000" lvl="1" indent="-195840">
              <a:lnSpc>
                <a:spcPct val="101000"/>
              </a:lnSpc>
              <a:buClr>
                <a:srgbClr val="84A0BB"/>
              </a:buClr>
              <a:buSzPct val="70000"/>
              <a:buFont typeface="Wingdings" charset="2"/>
              <a:buChar char=""/>
            </a:pPr>
            <a:r>
              <a:rPr lang="en-US" sz="2000" dirty="0"/>
              <a:t>CIS Control 16:Account Monitoring and Control</a:t>
            </a:r>
          </a:p>
          <a:p>
            <a:pPr marL="666000" lvl="1" indent="-195840">
              <a:lnSpc>
                <a:spcPct val="101000"/>
              </a:lnSpc>
              <a:buClr>
                <a:srgbClr val="84A0BB"/>
              </a:buClr>
              <a:buSzPct val="70000"/>
              <a:buFont typeface="Wingdings" charset="2"/>
              <a:buChar char=""/>
            </a:pPr>
            <a:r>
              <a:rPr lang="en-US" sz="2000" dirty="0"/>
              <a:t>CIS Control 17: Implement a Security Awareness and Training Program</a:t>
            </a:r>
          </a:p>
          <a:p>
            <a:pPr marL="666000" lvl="1" indent="-195840">
              <a:lnSpc>
                <a:spcPct val="101000"/>
              </a:lnSpc>
              <a:buClr>
                <a:srgbClr val="84A0BB"/>
              </a:buClr>
              <a:buSzPct val="70000"/>
              <a:buFont typeface="Wingdings" charset="2"/>
              <a:buChar char=""/>
            </a:pPr>
            <a:r>
              <a:rPr lang="en-US" sz="2000" dirty="0"/>
              <a:t>CIS Control 18:Application Software Security</a:t>
            </a:r>
          </a:p>
          <a:p>
            <a:pPr marL="666000" lvl="1" indent="-195840">
              <a:lnSpc>
                <a:spcPct val="101000"/>
              </a:lnSpc>
              <a:buClr>
                <a:srgbClr val="84A0BB"/>
              </a:buClr>
              <a:buSzPct val="70000"/>
              <a:buFont typeface="Wingdings" charset="2"/>
              <a:buChar char=""/>
            </a:pPr>
            <a:r>
              <a:rPr lang="en-US" sz="2000" dirty="0"/>
              <a:t>CIS Control 19:Incident Response and Management</a:t>
            </a:r>
          </a:p>
          <a:p>
            <a:pPr marL="666000" lvl="1" indent="-195840">
              <a:lnSpc>
                <a:spcPct val="101000"/>
              </a:lnSpc>
              <a:buClr>
                <a:srgbClr val="84A0BB"/>
              </a:buClr>
              <a:buSzPct val="70000"/>
              <a:buFont typeface="Wingdings" charset="2"/>
              <a:buChar char=""/>
            </a:pPr>
            <a:r>
              <a:rPr lang="en-US" sz="2000" dirty="0"/>
              <a:t>CIS Control 20:Penetration Tests and Red Team Exercises</a:t>
            </a:r>
          </a:p>
        </p:txBody>
      </p:sp>
    </p:spTree>
    <p:extLst>
      <p:ext uri="{BB962C8B-B14F-4D97-AF65-F5344CB8AC3E}">
        <p14:creationId xmlns:p14="http://schemas.microsoft.com/office/powerpoint/2010/main" val="157987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72401" y="112681"/>
            <a:ext cx="7982279" cy="537647"/>
          </a:xfrm>
          <a:prstGeom prst="rect">
            <a:avLst/>
          </a:prstGeom>
          <a:noFill/>
          <a:ln>
            <a:noFill/>
          </a:ln>
        </p:spPr>
        <p:txBody>
          <a:bodyPr lIns="0" tIns="13320" rIns="0" bIns="0"/>
          <a:lstStyle/>
          <a:p>
            <a:pPr marL="12600" algn="ctr"/>
            <a:r>
              <a:rPr lang="en-US" sz="2900" spc="-1" dirty="0">
                <a:uFill>
                  <a:solidFill>
                    <a:srgbClr val="FFFFFF"/>
                  </a:solidFill>
                </a:uFill>
                <a:latin typeface="Arial"/>
              </a:rPr>
              <a:t>Organizational roles and responsibilities on IT security</a:t>
            </a:r>
          </a:p>
        </p:txBody>
      </p:sp>
      <p:sp>
        <p:nvSpPr>
          <p:cNvPr id="121" name="TextShape 2"/>
          <p:cNvSpPr txBox="1"/>
          <p:nvPr/>
        </p:nvSpPr>
        <p:spPr>
          <a:xfrm>
            <a:off x="8678160" y="4900680"/>
            <a:ext cx="205920" cy="2983320"/>
          </a:xfrm>
          <a:prstGeom prst="rect">
            <a:avLst/>
          </a:prstGeom>
          <a:noFill/>
          <a:ln>
            <a:noFill/>
          </a:ln>
        </p:spPr>
        <p:txBody>
          <a:bodyPr lIns="0" tIns="0" rIns="0" bIns="0"/>
          <a:lstStyle/>
          <a:p>
            <a:pPr marL="25559"/>
            <a:fld id="{1BED76BB-840C-47D9-A950-3D0F9FFC32F5}" type="slidenum">
              <a:rPr lang="en-US" sz="1100" spc="-1">
                <a:solidFill>
                  <a:srgbClr val="000000"/>
                </a:solidFill>
                <a:uFill>
                  <a:solidFill>
                    <a:srgbClr val="FFFFFF"/>
                  </a:solidFill>
                </a:uFill>
                <a:latin typeface="Arial"/>
              </a:rPr>
              <a:pPr marL="25559"/>
              <a:t>25</a:t>
            </a:fld>
            <a:endParaRPr lang="en-US" sz="1400" spc="-1">
              <a:solidFill>
                <a:srgbClr val="000000"/>
              </a:solidFill>
              <a:uFill>
                <a:solidFill>
                  <a:srgbClr val="FFFFFF"/>
                </a:solidFill>
              </a:uFill>
              <a:latin typeface="Times New Roman"/>
            </a:endParaRPr>
          </a:p>
        </p:txBody>
      </p:sp>
      <p:sp>
        <p:nvSpPr>
          <p:cNvPr id="122" name="CustomShape 3"/>
          <p:cNvSpPr/>
          <p:nvPr/>
        </p:nvSpPr>
        <p:spPr>
          <a:xfrm>
            <a:off x="572401" y="957941"/>
            <a:ext cx="7239189" cy="3491125"/>
          </a:xfrm>
          <a:prstGeom prst="rect">
            <a:avLst/>
          </a:prstGeom>
          <a:noFill/>
          <a:ln>
            <a:noFill/>
          </a:ln>
        </p:spPr>
        <p:style>
          <a:lnRef idx="0">
            <a:scrgbClr r="0" g="0" b="0"/>
          </a:lnRef>
          <a:fillRef idx="0">
            <a:scrgbClr r="0" g="0" b="0"/>
          </a:fillRef>
          <a:effectRef idx="0">
            <a:scrgbClr r="0" g="0" b="0"/>
          </a:effectRef>
          <a:fontRef idx="minor"/>
        </p:style>
        <p:txBody>
          <a:bodyPr lIns="0" tIns="77398" rIns="0" bIns="0"/>
          <a:lstStyle/>
          <a:p>
            <a:pPr marL="355860" indent="-342900">
              <a:lnSpc>
                <a:spcPct val="150000"/>
              </a:lnSpc>
              <a:buClr>
                <a:srgbClr val="84A0BB"/>
              </a:buClr>
              <a:buSzPct val="70000"/>
              <a:buFont typeface="Arial" panose="020B0604020202020204" pitchFamily="34" charset="0"/>
              <a:buChar char="•"/>
            </a:pPr>
            <a:r>
              <a:rPr lang="en-US" sz="2100" spc="9" dirty="0">
                <a:solidFill>
                  <a:srgbClr val="000000"/>
                </a:solidFill>
                <a:uFill>
                  <a:solidFill>
                    <a:srgbClr val="FFFFFF"/>
                  </a:solidFill>
                </a:uFill>
              </a:rPr>
              <a:t>IT supports the business </a:t>
            </a:r>
            <a:r>
              <a:rPr lang="en-US" sz="2100" spc="12" dirty="0">
                <a:solidFill>
                  <a:srgbClr val="000000"/>
                </a:solidFill>
                <a:uFill>
                  <a:solidFill>
                    <a:srgbClr val="FFFFFF"/>
                  </a:solidFill>
                </a:uFill>
              </a:rPr>
              <a:t>mission </a:t>
            </a:r>
            <a:r>
              <a:rPr lang="en-US" sz="2100" spc="9" dirty="0">
                <a:solidFill>
                  <a:srgbClr val="000000"/>
                </a:solidFill>
                <a:uFill>
                  <a:solidFill>
                    <a:srgbClr val="FFFFFF"/>
                  </a:solidFill>
                </a:uFill>
              </a:rPr>
              <a:t>of the</a:t>
            </a:r>
            <a:r>
              <a:rPr lang="en-US" sz="2100" spc="-128" dirty="0">
                <a:solidFill>
                  <a:srgbClr val="000000"/>
                </a:solidFill>
                <a:uFill>
                  <a:solidFill>
                    <a:srgbClr val="FFFFFF"/>
                  </a:solidFill>
                </a:uFill>
              </a:rPr>
              <a:t> </a:t>
            </a:r>
            <a:r>
              <a:rPr lang="en-US" sz="2100" spc="9" dirty="0">
                <a:solidFill>
                  <a:srgbClr val="000000"/>
                </a:solidFill>
                <a:uFill>
                  <a:solidFill>
                    <a:srgbClr val="FFFFFF"/>
                  </a:solidFill>
                </a:uFill>
              </a:rPr>
              <a:t>organization</a:t>
            </a:r>
          </a:p>
          <a:p>
            <a:pPr marL="355860" indent="-342900">
              <a:lnSpc>
                <a:spcPct val="150000"/>
              </a:lnSpc>
              <a:buClr>
                <a:srgbClr val="84A0BB"/>
              </a:buClr>
              <a:buSzPct val="70000"/>
              <a:buFont typeface="Arial" panose="020B0604020202020204" pitchFamily="34" charset="0"/>
              <a:buChar char="•"/>
            </a:pPr>
            <a:r>
              <a:rPr lang="en-US" sz="2100" spc="-1" dirty="0">
                <a:solidFill>
                  <a:srgbClr val="000000"/>
                </a:solidFill>
                <a:uFill>
                  <a:solidFill>
                    <a:srgbClr val="FFFFFF"/>
                  </a:solidFill>
                </a:uFill>
              </a:rPr>
              <a:t>IT Security supports IT, protects the organization in achieving its goals.</a:t>
            </a:r>
          </a:p>
          <a:p>
            <a:pPr marL="355860" indent="-342900">
              <a:lnSpc>
                <a:spcPct val="150000"/>
              </a:lnSpc>
              <a:buClr>
                <a:srgbClr val="84A0BB"/>
              </a:buClr>
              <a:buSzPct val="70000"/>
              <a:buFont typeface="Arial" panose="020B0604020202020204" pitchFamily="34" charset="0"/>
              <a:buChar char="•"/>
            </a:pPr>
            <a:r>
              <a:rPr lang="en-US" sz="2100" spc="9" dirty="0">
                <a:solidFill>
                  <a:srgbClr val="000000"/>
                </a:solidFill>
                <a:uFill>
                  <a:solidFill>
                    <a:srgbClr val="FFFFFF"/>
                  </a:solidFill>
                </a:uFill>
              </a:rPr>
              <a:t>Organization’s decision should consult IT security professional and </a:t>
            </a:r>
            <a:r>
              <a:rPr lang="en-US" sz="2100" spc="12" dirty="0">
                <a:solidFill>
                  <a:srgbClr val="000000"/>
                </a:solidFill>
                <a:uFill>
                  <a:solidFill>
                    <a:srgbClr val="FFFFFF"/>
                  </a:solidFill>
                </a:uFill>
              </a:rPr>
              <a:t>based on </a:t>
            </a:r>
            <a:r>
              <a:rPr lang="en-US" sz="2100" spc="9" dirty="0">
                <a:solidFill>
                  <a:srgbClr val="000000"/>
                </a:solidFill>
                <a:uFill>
                  <a:solidFill>
                    <a:srgbClr val="FFFFFF"/>
                  </a:solidFill>
                </a:uFill>
              </a:rPr>
              <a:t>risk assessment.</a:t>
            </a:r>
            <a:endParaRPr lang="en-US" sz="2100" spc="-1" dirty="0">
              <a:solidFill>
                <a:srgbClr val="000000"/>
              </a:solidFill>
              <a:uFill>
                <a:solidFill>
                  <a:srgbClr val="FFFFFF"/>
                </a:solidFill>
              </a:uFill>
            </a:endParaRPr>
          </a:p>
          <a:p>
            <a:pPr marL="355860" indent="-342900">
              <a:lnSpc>
                <a:spcPct val="150000"/>
              </a:lnSpc>
              <a:buClr>
                <a:srgbClr val="84A0BB"/>
              </a:buClr>
              <a:buSzPct val="70000"/>
              <a:buFont typeface="Arial" panose="020B0604020202020204" pitchFamily="34" charset="0"/>
              <a:buChar char="•"/>
            </a:pPr>
            <a:r>
              <a:rPr lang="en-US" sz="2100" spc="9" dirty="0">
                <a:solidFill>
                  <a:srgbClr val="000000"/>
                </a:solidFill>
                <a:uFill>
                  <a:solidFill>
                    <a:srgbClr val="FFFFFF"/>
                  </a:solidFill>
                </a:uFill>
              </a:rPr>
              <a:t>Role of the security professional </a:t>
            </a:r>
            <a:r>
              <a:rPr lang="en-US" sz="2100" spc="4" dirty="0">
                <a:solidFill>
                  <a:srgbClr val="000000"/>
                </a:solidFill>
                <a:uFill>
                  <a:solidFill>
                    <a:srgbClr val="FFFFFF"/>
                  </a:solidFill>
                </a:uFill>
              </a:rPr>
              <a:t>is </a:t>
            </a:r>
            <a:r>
              <a:rPr lang="en-US" sz="2100" spc="9" dirty="0">
                <a:solidFill>
                  <a:srgbClr val="000000"/>
                </a:solidFill>
                <a:uFill>
                  <a:solidFill>
                    <a:srgbClr val="FFFFFF"/>
                  </a:solidFill>
                </a:uFill>
              </a:rPr>
              <a:t>that of </a:t>
            </a:r>
            <a:r>
              <a:rPr lang="en-US" sz="2100" spc="12" dirty="0">
                <a:solidFill>
                  <a:srgbClr val="000000"/>
                </a:solidFill>
                <a:uFill>
                  <a:solidFill>
                    <a:srgbClr val="FFFFFF"/>
                  </a:solidFill>
                </a:uFill>
              </a:rPr>
              <a:t>a </a:t>
            </a:r>
            <a:r>
              <a:rPr lang="en-US" sz="2100" spc="9" dirty="0">
                <a:solidFill>
                  <a:srgbClr val="000000"/>
                </a:solidFill>
                <a:uFill>
                  <a:solidFill>
                    <a:srgbClr val="FFFFFF"/>
                  </a:solidFill>
                </a:uFill>
              </a:rPr>
              <a:t>risk advisor, not</a:t>
            </a:r>
            <a:r>
              <a:rPr lang="en-US" sz="2100" spc="-162" dirty="0">
                <a:solidFill>
                  <a:srgbClr val="000000"/>
                </a:solidFill>
                <a:uFill>
                  <a:solidFill>
                    <a:srgbClr val="FFFFFF"/>
                  </a:solidFill>
                </a:uFill>
              </a:rPr>
              <a:t> </a:t>
            </a:r>
            <a:r>
              <a:rPr lang="en-US" sz="2100" spc="12" dirty="0">
                <a:solidFill>
                  <a:srgbClr val="000000"/>
                </a:solidFill>
                <a:uFill>
                  <a:solidFill>
                    <a:srgbClr val="FFFFFF"/>
                  </a:solidFill>
                </a:uFill>
              </a:rPr>
              <a:t>a  </a:t>
            </a:r>
            <a:r>
              <a:rPr lang="en-US" sz="2100" spc="9" dirty="0">
                <a:solidFill>
                  <a:srgbClr val="000000"/>
                </a:solidFill>
                <a:uFill>
                  <a:solidFill>
                    <a:srgbClr val="FFFFFF"/>
                  </a:solidFill>
                </a:uFill>
              </a:rPr>
              <a:t>decision</a:t>
            </a:r>
            <a:r>
              <a:rPr lang="en-US" sz="2100" spc="-24" dirty="0">
                <a:solidFill>
                  <a:srgbClr val="000000"/>
                </a:solidFill>
                <a:uFill>
                  <a:solidFill>
                    <a:srgbClr val="FFFFFF"/>
                  </a:solidFill>
                </a:uFill>
              </a:rPr>
              <a:t> </a:t>
            </a:r>
            <a:r>
              <a:rPr lang="en-US" sz="2100" spc="12" dirty="0">
                <a:solidFill>
                  <a:srgbClr val="000000"/>
                </a:solidFill>
                <a:uFill>
                  <a:solidFill>
                    <a:srgbClr val="FFFFFF"/>
                  </a:solidFill>
                </a:uFill>
              </a:rPr>
              <a:t>maker.</a:t>
            </a:r>
            <a:endParaRPr lang="en-US" sz="2100" spc="-1" dirty="0">
              <a:solidFill>
                <a:srgbClr val="000000"/>
              </a:solidFill>
              <a:uFill>
                <a:solidFill>
                  <a:srgbClr val="FFFFFF"/>
                </a:solidFill>
              </a:uFill>
            </a:endParaRPr>
          </a:p>
        </p:txBody>
      </p:sp>
    </p:spTree>
    <p:extLst>
      <p:ext uri="{BB962C8B-B14F-4D97-AF65-F5344CB8AC3E}">
        <p14:creationId xmlns:p14="http://schemas.microsoft.com/office/powerpoint/2010/main" val="206204414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572401" y="112681"/>
            <a:ext cx="6947751" cy="537647"/>
          </a:xfrm>
          <a:prstGeom prst="rect">
            <a:avLst/>
          </a:prstGeom>
          <a:noFill/>
          <a:ln>
            <a:noFill/>
          </a:ln>
        </p:spPr>
        <p:txBody>
          <a:bodyPr lIns="0" tIns="13320" rIns="0" bIns="0"/>
          <a:lstStyle/>
          <a:p>
            <a:pPr marL="12600" algn="ctr"/>
            <a:r>
              <a:rPr lang="en-US" sz="2900" spc="-1" dirty="0">
                <a:uFill>
                  <a:solidFill>
                    <a:srgbClr val="FFFFFF"/>
                  </a:solidFill>
                </a:uFill>
                <a:latin typeface="Arial"/>
              </a:rPr>
              <a:t>Organizational roles and responsibilities</a:t>
            </a:r>
          </a:p>
        </p:txBody>
      </p:sp>
      <p:sp>
        <p:nvSpPr>
          <p:cNvPr id="121" name="TextShape 2"/>
          <p:cNvSpPr txBox="1"/>
          <p:nvPr/>
        </p:nvSpPr>
        <p:spPr>
          <a:xfrm>
            <a:off x="8678160" y="4900680"/>
            <a:ext cx="205920" cy="2983320"/>
          </a:xfrm>
          <a:prstGeom prst="rect">
            <a:avLst/>
          </a:prstGeom>
          <a:noFill/>
          <a:ln>
            <a:noFill/>
          </a:ln>
        </p:spPr>
        <p:txBody>
          <a:bodyPr lIns="0" tIns="0" rIns="0" bIns="0"/>
          <a:lstStyle/>
          <a:p>
            <a:pPr marL="25559"/>
            <a:fld id="{1BED76BB-840C-47D9-A950-3D0F9FFC32F5}" type="slidenum">
              <a:rPr lang="en-US" sz="1100" spc="-1">
                <a:solidFill>
                  <a:srgbClr val="000000"/>
                </a:solidFill>
                <a:uFill>
                  <a:solidFill>
                    <a:srgbClr val="FFFFFF"/>
                  </a:solidFill>
                </a:uFill>
                <a:latin typeface="Arial"/>
              </a:rPr>
              <a:pPr marL="25559"/>
              <a:t>26</a:t>
            </a:fld>
            <a:endParaRPr lang="en-US" sz="1400" spc="-1">
              <a:solidFill>
                <a:srgbClr val="000000"/>
              </a:solidFill>
              <a:uFill>
                <a:solidFill>
                  <a:srgbClr val="FFFFFF"/>
                </a:solidFill>
              </a:uFill>
              <a:latin typeface="Times New Roman"/>
            </a:endParaRPr>
          </a:p>
        </p:txBody>
      </p:sp>
      <p:sp>
        <p:nvSpPr>
          <p:cNvPr id="122" name="CustomShape 3"/>
          <p:cNvSpPr/>
          <p:nvPr/>
        </p:nvSpPr>
        <p:spPr>
          <a:xfrm>
            <a:off x="395536" y="771550"/>
            <a:ext cx="8488544" cy="3569159"/>
          </a:xfrm>
          <a:prstGeom prst="rect">
            <a:avLst/>
          </a:prstGeom>
          <a:noFill/>
          <a:ln>
            <a:noFill/>
          </a:ln>
        </p:spPr>
        <p:style>
          <a:lnRef idx="0">
            <a:scrgbClr r="0" g="0" b="0"/>
          </a:lnRef>
          <a:fillRef idx="0">
            <a:scrgbClr r="0" g="0" b="0"/>
          </a:fillRef>
          <a:effectRef idx="0">
            <a:scrgbClr r="0" g="0" b="0"/>
          </a:effectRef>
          <a:fontRef idx="minor"/>
        </p:style>
        <p:txBody>
          <a:bodyPr lIns="0" tIns="77398" rIns="0" bIns="0"/>
          <a:lstStyle/>
          <a:p>
            <a:pPr marL="355860" indent="-342900">
              <a:lnSpc>
                <a:spcPct val="150000"/>
              </a:lnSpc>
              <a:buClr>
                <a:srgbClr val="84A0BB"/>
              </a:buClr>
              <a:buSzPct val="70000"/>
              <a:buFont typeface="Arial" panose="020B0604020202020204" pitchFamily="34" charset="0"/>
              <a:buChar char="•"/>
            </a:pPr>
            <a:r>
              <a:rPr lang="en-US" sz="2000" b="1" spc="9" dirty="0">
                <a:solidFill>
                  <a:srgbClr val="000000"/>
                </a:solidFill>
                <a:uFill>
                  <a:solidFill>
                    <a:srgbClr val="FFFFFF"/>
                  </a:solidFill>
                </a:uFill>
              </a:rPr>
              <a:t>Chief information security ofﬁcer (CISO): </a:t>
            </a:r>
            <a:r>
              <a:rPr lang="en-US" sz="2000" spc="9" dirty="0">
                <a:solidFill>
                  <a:srgbClr val="000000"/>
                </a:solidFill>
                <a:uFill>
                  <a:solidFill>
                    <a:srgbClr val="FFFFFF"/>
                  </a:solidFill>
                </a:uFill>
              </a:rPr>
              <a:t>senior-level executive within an organization who is responsible for the overall management and supervision of the information security program. </a:t>
            </a:r>
          </a:p>
          <a:p>
            <a:pPr marL="355860" indent="-342900">
              <a:lnSpc>
                <a:spcPct val="150000"/>
              </a:lnSpc>
              <a:buClr>
                <a:srgbClr val="84A0BB"/>
              </a:buClr>
              <a:buSzPct val="70000"/>
              <a:buFont typeface="Arial" panose="020B0604020202020204" pitchFamily="34" charset="0"/>
              <a:buChar char="•"/>
            </a:pPr>
            <a:r>
              <a:rPr lang="en-US" sz="2000" b="1" spc="-1" dirty="0">
                <a:solidFill>
                  <a:srgbClr val="000000"/>
                </a:solidFill>
                <a:uFill>
                  <a:solidFill>
                    <a:srgbClr val="FFFFFF"/>
                  </a:solidFill>
                </a:uFill>
              </a:rPr>
              <a:t>Chief security ofﬁcer (CSO): </a:t>
            </a:r>
            <a:r>
              <a:rPr lang="en-US" sz="2000" spc="-1" dirty="0">
                <a:solidFill>
                  <a:srgbClr val="000000"/>
                </a:solidFill>
                <a:uFill>
                  <a:solidFill>
                    <a:srgbClr val="FFFFFF"/>
                  </a:solidFill>
                </a:uFill>
              </a:rPr>
              <a:t>senior-level executive within an organization who is generally responsible for all physical security and personnel security matters</a:t>
            </a:r>
          </a:p>
          <a:p>
            <a:pPr marL="355860" indent="-342900">
              <a:lnSpc>
                <a:spcPct val="150000"/>
              </a:lnSpc>
              <a:buClr>
                <a:srgbClr val="84A0BB"/>
              </a:buClr>
              <a:buSzPct val="70000"/>
              <a:buFont typeface="Arial" panose="020B0604020202020204" pitchFamily="34" charset="0"/>
              <a:buChar char="•"/>
            </a:pPr>
            <a:r>
              <a:rPr lang="en-US" sz="2000" b="1" spc="-1" dirty="0">
                <a:solidFill>
                  <a:srgbClr val="000000"/>
                </a:solidFill>
                <a:uFill>
                  <a:solidFill>
                    <a:srgbClr val="FFFFFF"/>
                  </a:solidFill>
                </a:uFill>
              </a:rPr>
              <a:t>Security analyst</a:t>
            </a:r>
            <a:r>
              <a:rPr lang="en-US" sz="2000" spc="-1" dirty="0">
                <a:solidFill>
                  <a:srgbClr val="000000"/>
                </a:solidFill>
                <a:uFill>
                  <a:solidFill>
                    <a:srgbClr val="FFFFFF"/>
                  </a:solidFill>
                </a:uFill>
              </a:rPr>
              <a:t>: someone with technical expertise in one or more security domains who executes the day-to-day security work.</a:t>
            </a:r>
          </a:p>
        </p:txBody>
      </p:sp>
    </p:spTree>
    <p:extLst>
      <p:ext uri="{BB962C8B-B14F-4D97-AF65-F5344CB8AC3E}">
        <p14:creationId xmlns:p14="http://schemas.microsoft.com/office/powerpoint/2010/main" val="298753594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51">
            <a:extLst>
              <a:ext uri="{FF2B5EF4-FFF2-40B4-BE49-F238E27FC236}">
                <a16:creationId xmlns:a16="http://schemas.microsoft.com/office/drawing/2014/main" id="{EA808A8A-F109-52DB-D11D-32F9EF5205B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flipV="1">
            <a:off x="-685800" y="3764134"/>
            <a:ext cx="2880633" cy="2758733"/>
          </a:xfrm>
          <a:prstGeom prst="rect">
            <a:avLst/>
          </a:prstGeom>
        </p:spPr>
      </p:pic>
      <p:pic>
        <p:nvPicPr>
          <p:cNvPr id="29" name="Graphic 53">
            <a:extLst>
              <a:ext uri="{FF2B5EF4-FFF2-40B4-BE49-F238E27FC236}">
                <a16:creationId xmlns:a16="http://schemas.microsoft.com/office/drawing/2014/main" id="{F785C981-1503-64DF-EF85-1A831A8A0730}"/>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rot="10800000" flipV="1">
            <a:off x="7029450" y="-1257300"/>
            <a:ext cx="2880633" cy="2758733"/>
          </a:xfrm>
          <a:prstGeom prst="rect">
            <a:avLst/>
          </a:prstGeom>
        </p:spPr>
      </p:pic>
      <p:grpSp>
        <p:nvGrpSpPr>
          <p:cNvPr id="14" name="Group 13">
            <a:extLst>
              <a:ext uri="{FF2B5EF4-FFF2-40B4-BE49-F238E27FC236}">
                <a16:creationId xmlns:a16="http://schemas.microsoft.com/office/drawing/2014/main" id="{D8538E17-B317-CB50-3406-99922A3A7A03}"/>
              </a:ext>
            </a:extLst>
          </p:cNvPr>
          <p:cNvGrpSpPr/>
          <p:nvPr/>
        </p:nvGrpSpPr>
        <p:grpSpPr>
          <a:xfrm>
            <a:off x="470304" y="367694"/>
            <a:ext cx="2667145" cy="325725"/>
            <a:chOff x="469297" y="511175"/>
            <a:chExt cx="1317625" cy="270000"/>
          </a:xfrm>
        </p:grpSpPr>
        <p:grpSp>
          <p:nvGrpSpPr>
            <p:cNvPr id="11" name="Group 10">
              <a:extLst>
                <a:ext uri="{FF2B5EF4-FFF2-40B4-BE49-F238E27FC236}">
                  <a16:creationId xmlns:a16="http://schemas.microsoft.com/office/drawing/2014/main" id="{AFAEE3DC-16B2-B483-1CBA-714167E0AEE3}"/>
                </a:ext>
              </a:extLst>
            </p:cNvPr>
            <p:cNvGrpSpPr/>
            <p:nvPr/>
          </p:nvGrpSpPr>
          <p:grpSpPr>
            <a:xfrm>
              <a:off x="469297" y="511175"/>
              <a:ext cx="1317625" cy="270000"/>
              <a:chOff x="1999457" y="381000"/>
              <a:chExt cx="1317625" cy="270000"/>
            </a:xfrm>
          </p:grpSpPr>
          <p:sp>
            <p:nvSpPr>
              <p:cNvPr id="9" name="Rectangle: Rounded Corners 8">
                <a:extLst>
                  <a:ext uri="{FF2B5EF4-FFF2-40B4-BE49-F238E27FC236}">
                    <a16:creationId xmlns:a16="http://schemas.microsoft.com/office/drawing/2014/main" id="{C2300A6E-4E92-16E7-45E3-F07F9D368171}"/>
                  </a:ext>
                </a:extLst>
              </p:cNvPr>
              <p:cNvSpPr/>
              <p:nvPr/>
            </p:nvSpPr>
            <p:spPr>
              <a:xfrm>
                <a:off x="1999457" y="381000"/>
                <a:ext cx="1317625" cy="27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076515-EE52-EE4C-296B-42AC1D17BDFD}"/>
                  </a:ext>
                </a:extLst>
              </p:cNvPr>
              <p:cNvSpPr/>
              <p:nvPr/>
            </p:nvSpPr>
            <p:spPr>
              <a:xfrm>
                <a:off x="1999457" y="511969"/>
                <a:ext cx="319881" cy="139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7F7F5F4-17D0-3AB1-988F-F1AEAE10ED69}"/>
                </a:ext>
              </a:extLst>
            </p:cNvPr>
            <p:cNvSpPr txBox="1"/>
            <p:nvPr/>
          </p:nvSpPr>
          <p:spPr>
            <a:xfrm>
              <a:off x="520525" y="514583"/>
              <a:ext cx="1065096" cy="255123"/>
            </a:xfrm>
            <a:prstGeom prst="rect">
              <a:avLst/>
            </a:prstGeom>
            <a:noFill/>
          </p:spPr>
          <p:txBody>
            <a:bodyPr wrap="none" rtlCol="0">
              <a:spAutoFit/>
            </a:bodyPr>
            <a:lstStyle/>
            <a:p>
              <a:r>
                <a:rPr lang="en-US" sz="1400" b="1" dirty="0">
                  <a:solidFill>
                    <a:schemeClr val="bg1"/>
                  </a:solidFill>
                </a:rPr>
                <a:t>Security Roles in Viettel </a:t>
              </a:r>
              <a:endParaRPr lang="en-US" sz="1400" dirty="0">
                <a:solidFill>
                  <a:schemeClr val="bg1"/>
                </a:solidFill>
              </a:endParaRPr>
            </a:p>
          </p:txBody>
        </p:sp>
      </p:grpSp>
      <p:sp>
        <p:nvSpPr>
          <p:cNvPr id="27" name="TextBox 26">
            <a:extLst>
              <a:ext uri="{FF2B5EF4-FFF2-40B4-BE49-F238E27FC236}">
                <a16:creationId xmlns:a16="http://schemas.microsoft.com/office/drawing/2014/main" id="{342876E4-40DA-8CCA-7CA7-DECB1A7E6B5A}"/>
              </a:ext>
            </a:extLst>
          </p:cNvPr>
          <p:cNvSpPr txBox="1"/>
          <p:nvPr/>
        </p:nvSpPr>
        <p:spPr>
          <a:xfrm>
            <a:off x="400460" y="675100"/>
            <a:ext cx="2492990" cy="400110"/>
          </a:xfrm>
          <a:prstGeom prst="rect">
            <a:avLst/>
          </a:prstGeom>
          <a:noFill/>
        </p:spPr>
        <p:txBody>
          <a:bodyPr wrap="none" rtlCol="0">
            <a:spAutoFit/>
          </a:bodyPr>
          <a:lstStyle/>
          <a:p>
            <a:r>
              <a:rPr lang="en-US" sz="2000" dirty="0" err="1">
                <a:latin typeface="+mj-lt"/>
              </a:rPr>
              <a:t>Mô</a:t>
            </a:r>
            <a:r>
              <a:rPr lang="en-US" sz="2000" dirty="0">
                <a:latin typeface="+mj-lt"/>
              </a:rPr>
              <a:t> </a:t>
            </a:r>
            <a:r>
              <a:rPr lang="en-US" sz="2000" dirty="0" err="1">
                <a:latin typeface="+mj-lt"/>
              </a:rPr>
              <a:t>tả</a:t>
            </a:r>
            <a:r>
              <a:rPr lang="en-US" sz="2000" dirty="0">
                <a:latin typeface="+mj-lt"/>
              </a:rPr>
              <a:t> </a:t>
            </a:r>
            <a:r>
              <a:rPr lang="en-US" sz="2000" dirty="0" err="1">
                <a:latin typeface="+mj-lt"/>
              </a:rPr>
              <a:t>nghề</a:t>
            </a:r>
            <a:r>
              <a:rPr lang="en-US" sz="2000" dirty="0">
                <a:latin typeface="+mj-lt"/>
              </a:rPr>
              <a:t> </a:t>
            </a:r>
            <a:r>
              <a:rPr lang="en-US" sz="2000" dirty="0" err="1">
                <a:latin typeface="+mj-lt"/>
              </a:rPr>
              <a:t>nghiệp</a:t>
            </a:r>
            <a:endParaRPr lang="en-US" sz="2000" dirty="0">
              <a:latin typeface="+mj-lt"/>
            </a:endParaRPr>
          </a:p>
        </p:txBody>
      </p:sp>
      <p:sp>
        <p:nvSpPr>
          <p:cNvPr id="2" name="TextBox 1">
            <a:extLst>
              <a:ext uri="{FF2B5EF4-FFF2-40B4-BE49-F238E27FC236}">
                <a16:creationId xmlns:a16="http://schemas.microsoft.com/office/drawing/2014/main" id="{661824A6-F649-7708-0470-B9F6AB22DB2F}"/>
              </a:ext>
            </a:extLst>
          </p:cNvPr>
          <p:cNvSpPr txBox="1"/>
          <p:nvPr/>
        </p:nvSpPr>
        <p:spPr>
          <a:xfrm>
            <a:off x="400460" y="1263315"/>
            <a:ext cx="7841172" cy="2862322"/>
          </a:xfrm>
          <a:prstGeom prst="rect">
            <a:avLst/>
          </a:prstGeom>
          <a:noFill/>
        </p:spPr>
        <p:txBody>
          <a:bodyPr wrap="square" rtlCol="0">
            <a:spAutoFit/>
          </a:bodyPr>
          <a:lstStyle/>
          <a:p>
            <a:r>
              <a:rPr lang="vi-VN" sz="1500" dirty="0"/>
              <a:t>Các vị trí trong nghề này chịu trách nhiệm quản lý hoặc thực hiện công việc liên quan đến phát triển, giao tiếp, triển khai, thực thi và giám sát các biện pháp kiểm soát an ninh để bảo vệ tài sản công nghệ của tổ chức khỏi sự sửa đổi, lọt lộ hoặc phá hủy thông tin có chủ ý hoặc vô ý, bao gồm:</a:t>
            </a:r>
          </a:p>
          <a:p>
            <a:r>
              <a:rPr lang="vi-VN" sz="1500" dirty="0"/>
              <a:t>• Xây dựng chính sách, tiêu chuẩn ATTT của tổ chức</a:t>
            </a:r>
          </a:p>
          <a:p>
            <a:r>
              <a:rPr lang="vi-VN" sz="1500" dirty="0"/>
              <a:t>• Thiết kế, thử nghiệm và triển khai các hệ điều hành, mạng và cơ sở dữ liệu đảm bảo tính an toàn, bảo mật</a:t>
            </a:r>
          </a:p>
          <a:p>
            <a:r>
              <a:rPr lang="vi-VN" sz="1500" dirty="0"/>
              <a:t>• Kiểm tra mật khẩu, quét lỗ hổng của mạng và các ứng dụng web, </a:t>
            </a:r>
          </a:p>
          <a:p>
            <a:r>
              <a:rPr lang="vi-VN" sz="1500" dirty="0"/>
              <a:t>• Quản lý vi-rút và phát hiện xâm nhập</a:t>
            </a:r>
          </a:p>
          <a:p>
            <a:r>
              <a:rPr lang="vi-VN" sz="1500" dirty="0"/>
              <a:t>• Tiến hành kiểm tra và đánh giá các rủi ro, đưa ra các khuyến nghị cho thiết kế ứng dụng</a:t>
            </a:r>
          </a:p>
          <a:p>
            <a:r>
              <a:rPr lang="vi-VN" sz="1500" dirty="0"/>
              <a:t>• Theo dõi và phân tích nhật ký truy cập hệ thống</a:t>
            </a:r>
          </a:p>
          <a:p>
            <a:r>
              <a:rPr lang="vi-VN" sz="1500" dirty="0"/>
              <a:t>• Lập kế hoạch sao lưu bảo mật và khắc phục sự cố hệ thống...</a:t>
            </a:r>
            <a:endParaRPr lang="en-US" sz="1500" dirty="0"/>
          </a:p>
        </p:txBody>
      </p:sp>
    </p:spTree>
    <p:extLst>
      <p:ext uri="{BB962C8B-B14F-4D97-AF65-F5344CB8AC3E}">
        <p14:creationId xmlns:p14="http://schemas.microsoft.com/office/powerpoint/2010/main" val="2252728654"/>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28C66-920A-5DB7-501C-14D16E200B9D}"/>
              </a:ext>
            </a:extLst>
          </p:cNvPr>
          <p:cNvSpPr txBox="1"/>
          <p:nvPr/>
        </p:nvSpPr>
        <p:spPr>
          <a:xfrm>
            <a:off x="574000" y="371805"/>
            <a:ext cx="2155974" cy="307778"/>
          </a:xfrm>
          <a:prstGeom prst="rect">
            <a:avLst/>
          </a:prstGeom>
          <a:noFill/>
        </p:spPr>
        <p:txBody>
          <a:bodyPr wrap="none" rtlCol="0">
            <a:spAutoFit/>
          </a:bodyPr>
          <a:lstStyle/>
          <a:p>
            <a:r>
              <a:rPr lang="en-US" sz="1400" b="1" dirty="0"/>
              <a:t>Security Roles in Viettel </a:t>
            </a:r>
            <a:endParaRPr lang="en-US" sz="1400" dirty="0"/>
          </a:p>
        </p:txBody>
      </p:sp>
      <p:pic>
        <p:nvPicPr>
          <p:cNvPr id="4" name="Picture 3">
            <a:extLst>
              <a:ext uri="{FF2B5EF4-FFF2-40B4-BE49-F238E27FC236}">
                <a16:creationId xmlns:a16="http://schemas.microsoft.com/office/drawing/2014/main" id="{7E133A16-2E97-5CD4-6202-50A036309340}"/>
              </a:ext>
            </a:extLst>
          </p:cNvPr>
          <p:cNvPicPr>
            <a:picLocks noChangeAspect="1"/>
          </p:cNvPicPr>
          <p:nvPr/>
        </p:nvPicPr>
        <p:blipFill>
          <a:blip r:embed="rId2"/>
          <a:stretch>
            <a:fillRect/>
          </a:stretch>
        </p:blipFill>
        <p:spPr>
          <a:xfrm>
            <a:off x="185125" y="952274"/>
            <a:ext cx="8773749" cy="3238952"/>
          </a:xfrm>
          <a:prstGeom prst="rect">
            <a:avLst/>
          </a:prstGeom>
        </p:spPr>
      </p:pic>
    </p:spTree>
    <p:extLst>
      <p:ext uri="{BB962C8B-B14F-4D97-AF65-F5344CB8AC3E}">
        <p14:creationId xmlns:p14="http://schemas.microsoft.com/office/powerpoint/2010/main" val="3645205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B7A88F-2233-5C61-1A7B-CBAF9FB63148}"/>
              </a:ext>
            </a:extLst>
          </p:cNvPr>
          <p:cNvPicPr>
            <a:picLocks noChangeAspect="1"/>
          </p:cNvPicPr>
          <p:nvPr/>
        </p:nvPicPr>
        <p:blipFill>
          <a:blip r:embed="rId2"/>
          <a:stretch>
            <a:fillRect/>
          </a:stretch>
        </p:blipFill>
        <p:spPr>
          <a:xfrm>
            <a:off x="186247" y="0"/>
            <a:ext cx="8771506" cy="5143500"/>
          </a:xfrm>
          <a:prstGeom prst="rect">
            <a:avLst/>
          </a:prstGeom>
        </p:spPr>
      </p:pic>
    </p:spTree>
    <p:extLst>
      <p:ext uri="{BB962C8B-B14F-4D97-AF65-F5344CB8AC3E}">
        <p14:creationId xmlns:p14="http://schemas.microsoft.com/office/powerpoint/2010/main" val="1002008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D333ED-13E9-4591-EFCB-6BE3A839DF0A}"/>
              </a:ext>
            </a:extLst>
          </p:cNvPr>
          <p:cNvSpPr txBox="1"/>
          <p:nvPr/>
        </p:nvSpPr>
        <p:spPr>
          <a:xfrm>
            <a:off x="445168" y="144379"/>
            <a:ext cx="6785811" cy="553998"/>
          </a:xfrm>
          <a:prstGeom prst="rect">
            <a:avLst/>
          </a:prstGeom>
          <a:noFill/>
        </p:spPr>
        <p:txBody>
          <a:bodyPr wrap="square" rtlCol="0">
            <a:spAutoFit/>
          </a:bodyPr>
          <a:lstStyle/>
          <a:p>
            <a:r>
              <a:rPr lang="en-US" sz="3000" dirty="0"/>
              <a:t>Cyber security &amp; Domains</a:t>
            </a:r>
          </a:p>
        </p:txBody>
      </p:sp>
      <p:pic>
        <p:nvPicPr>
          <p:cNvPr id="3" name="Picture 2">
            <a:extLst>
              <a:ext uri="{FF2B5EF4-FFF2-40B4-BE49-F238E27FC236}">
                <a16:creationId xmlns:a16="http://schemas.microsoft.com/office/drawing/2014/main" id="{62925909-EB2C-B14F-FD88-80D19AE7CEFE}"/>
              </a:ext>
            </a:extLst>
          </p:cNvPr>
          <p:cNvPicPr>
            <a:picLocks noChangeAspect="1"/>
          </p:cNvPicPr>
          <p:nvPr/>
        </p:nvPicPr>
        <p:blipFill>
          <a:blip r:embed="rId2"/>
          <a:stretch>
            <a:fillRect/>
          </a:stretch>
        </p:blipFill>
        <p:spPr>
          <a:xfrm>
            <a:off x="1435170" y="1081868"/>
            <a:ext cx="6273660" cy="3628646"/>
          </a:xfrm>
          <a:prstGeom prst="rect">
            <a:avLst/>
          </a:prstGeom>
        </p:spPr>
      </p:pic>
    </p:spTree>
    <p:extLst>
      <p:ext uri="{BB962C8B-B14F-4D97-AF65-F5344CB8AC3E}">
        <p14:creationId xmlns:p14="http://schemas.microsoft.com/office/powerpoint/2010/main" val="3646593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7E2C29-6271-D221-FDE1-121F9A49F627}"/>
              </a:ext>
            </a:extLst>
          </p:cNvPr>
          <p:cNvPicPr>
            <a:picLocks noChangeAspect="1"/>
          </p:cNvPicPr>
          <p:nvPr/>
        </p:nvPicPr>
        <p:blipFill>
          <a:blip r:embed="rId2"/>
          <a:stretch>
            <a:fillRect/>
          </a:stretch>
        </p:blipFill>
        <p:spPr>
          <a:xfrm>
            <a:off x="249584" y="66325"/>
            <a:ext cx="8211696" cy="5010849"/>
          </a:xfrm>
          <a:prstGeom prst="rect">
            <a:avLst/>
          </a:prstGeom>
        </p:spPr>
      </p:pic>
    </p:spTree>
    <p:extLst>
      <p:ext uri="{BB962C8B-B14F-4D97-AF65-F5344CB8AC3E}">
        <p14:creationId xmlns:p14="http://schemas.microsoft.com/office/powerpoint/2010/main" val="2983134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51">
            <a:extLst>
              <a:ext uri="{FF2B5EF4-FFF2-40B4-BE49-F238E27FC236}">
                <a16:creationId xmlns:a16="http://schemas.microsoft.com/office/drawing/2014/main" id="{EA808A8A-F109-52DB-D11D-32F9EF5205B4}"/>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flipV="1">
            <a:off x="-685800" y="3764134"/>
            <a:ext cx="2880633" cy="2758733"/>
          </a:xfrm>
          <a:prstGeom prst="rect">
            <a:avLst/>
          </a:prstGeom>
        </p:spPr>
      </p:pic>
      <p:pic>
        <p:nvPicPr>
          <p:cNvPr id="29" name="Graphic 53">
            <a:extLst>
              <a:ext uri="{FF2B5EF4-FFF2-40B4-BE49-F238E27FC236}">
                <a16:creationId xmlns:a16="http://schemas.microsoft.com/office/drawing/2014/main" id="{F785C981-1503-64DF-EF85-1A831A8A0730}"/>
              </a:ext>
            </a:extLst>
          </p:cNvPr>
          <p:cNvPicPr>
            <a:picLocks noGrp="1" noRot="1" noChangeAspect="1" noMove="1" noResize="1" noEditPoints="1" noAdjustHandles="1" noChangeArrowheads="1" noChangeShapeType="1" noCrop="1"/>
          </p:cNvPicPr>
          <p:nvPr/>
        </p:nvPicPr>
        <p:blipFill>
          <a:blip r:embed="rId2">
            <a:extLst>
              <a:ext uri="{96DAC541-7B7A-43D3-8B79-37D633B846F1}">
                <asvg:svgBlip xmlns:asvg="http://schemas.microsoft.com/office/drawing/2016/SVG/main" r:embed="rId3"/>
              </a:ext>
            </a:extLst>
          </a:blip>
          <a:stretch>
            <a:fillRect/>
          </a:stretch>
        </p:blipFill>
        <p:spPr>
          <a:xfrm rot="10800000" flipV="1">
            <a:off x="7029450" y="-1257300"/>
            <a:ext cx="2880633" cy="2758733"/>
          </a:xfrm>
          <a:prstGeom prst="rect">
            <a:avLst/>
          </a:prstGeom>
        </p:spPr>
      </p:pic>
      <p:grpSp>
        <p:nvGrpSpPr>
          <p:cNvPr id="14" name="Group 13">
            <a:extLst>
              <a:ext uri="{FF2B5EF4-FFF2-40B4-BE49-F238E27FC236}">
                <a16:creationId xmlns:a16="http://schemas.microsoft.com/office/drawing/2014/main" id="{D8538E17-B317-CB50-3406-99922A3A7A03}"/>
              </a:ext>
            </a:extLst>
          </p:cNvPr>
          <p:cNvGrpSpPr/>
          <p:nvPr/>
        </p:nvGrpSpPr>
        <p:grpSpPr>
          <a:xfrm>
            <a:off x="470304" y="367694"/>
            <a:ext cx="2806296" cy="325725"/>
            <a:chOff x="469297" y="511175"/>
            <a:chExt cx="1317625" cy="270000"/>
          </a:xfrm>
        </p:grpSpPr>
        <p:grpSp>
          <p:nvGrpSpPr>
            <p:cNvPr id="11" name="Group 10">
              <a:extLst>
                <a:ext uri="{FF2B5EF4-FFF2-40B4-BE49-F238E27FC236}">
                  <a16:creationId xmlns:a16="http://schemas.microsoft.com/office/drawing/2014/main" id="{AFAEE3DC-16B2-B483-1CBA-714167E0AEE3}"/>
                </a:ext>
              </a:extLst>
            </p:cNvPr>
            <p:cNvGrpSpPr/>
            <p:nvPr/>
          </p:nvGrpSpPr>
          <p:grpSpPr>
            <a:xfrm>
              <a:off x="469297" y="511175"/>
              <a:ext cx="1317625" cy="270000"/>
              <a:chOff x="1999457" y="381000"/>
              <a:chExt cx="1317625" cy="270000"/>
            </a:xfrm>
          </p:grpSpPr>
          <p:sp>
            <p:nvSpPr>
              <p:cNvPr id="9" name="Rectangle: Rounded Corners 8">
                <a:extLst>
                  <a:ext uri="{FF2B5EF4-FFF2-40B4-BE49-F238E27FC236}">
                    <a16:creationId xmlns:a16="http://schemas.microsoft.com/office/drawing/2014/main" id="{C2300A6E-4E92-16E7-45E3-F07F9D368171}"/>
                  </a:ext>
                </a:extLst>
              </p:cNvPr>
              <p:cNvSpPr/>
              <p:nvPr/>
            </p:nvSpPr>
            <p:spPr>
              <a:xfrm>
                <a:off x="1999457" y="381000"/>
                <a:ext cx="1317625" cy="27000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C076515-EE52-EE4C-296B-42AC1D17BDFD}"/>
                  </a:ext>
                </a:extLst>
              </p:cNvPr>
              <p:cNvSpPr/>
              <p:nvPr/>
            </p:nvSpPr>
            <p:spPr>
              <a:xfrm>
                <a:off x="1999457" y="511969"/>
                <a:ext cx="319881" cy="1390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97F7F5F4-17D0-3AB1-988F-F1AEAE10ED69}"/>
                </a:ext>
              </a:extLst>
            </p:cNvPr>
            <p:cNvSpPr txBox="1"/>
            <p:nvPr/>
          </p:nvSpPr>
          <p:spPr>
            <a:xfrm>
              <a:off x="520525" y="514583"/>
              <a:ext cx="1004185" cy="255123"/>
            </a:xfrm>
            <a:prstGeom prst="rect">
              <a:avLst/>
            </a:prstGeom>
            <a:noFill/>
          </p:spPr>
          <p:txBody>
            <a:bodyPr wrap="none" rtlCol="0">
              <a:spAutoFit/>
            </a:bodyPr>
            <a:lstStyle/>
            <a:p>
              <a:r>
                <a:rPr lang="en-US" sz="1400" b="1" dirty="0">
                  <a:solidFill>
                    <a:schemeClr val="bg1"/>
                  </a:solidFill>
                </a:rPr>
                <a:t>Responsibilities &amp; Skills</a:t>
              </a:r>
              <a:endParaRPr lang="en-US" sz="1400" dirty="0">
                <a:solidFill>
                  <a:schemeClr val="bg1"/>
                </a:solidFill>
              </a:endParaRPr>
            </a:p>
          </p:txBody>
        </p:sp>
      </p:grpSp>
      <p:sp>
        <p:nvSpPr>
          <p:cNvPr id="27" name="TextBox 26">
            <a:extLst>
              <a:ext uri="{FF2B5EF4-FFF2-40B4-BE49-F238E27FC236}">
                <a16:creationId xmlns:a16="http://schemas.microsoft.com/office/drawing/2014/main" id="{342876E4-40DA-8CCA-7CA7-DECB1A7E6B5A}"/>
              </a:ext>
            </a:extLst>
          </p:cNvPr>
          <p:cNvSpPr txBox="1"/>
          <p:nvPr/>
        </p:nvSpPr>
        <p:spPr>
          <a:xfrm>
            <a:off x="400460" y="675100"/>
            <a:ext cx="4350871" cy="400110"/>
          </a:xfrm>
          <a:prstGeom prst="rect">
            <a:avLst/>
          </a:prstGeom>
          <a:noFill/>
        </p:spPr>
        <p:txBody>
          <a:bodyPr wrap="none" rtlCol="0">
            <a:spAutoFit/>
          </a:bodyPr>
          <a:lstStyle/>
          <a:p>
            <a:r>
              <a:rPr lang="en-US" sz="2000" dirty="0" err="1">
                <a:latin typeface="+mj-lt"/>
              </a:rPr>
              <a:t>Tham</a:t>
            </a:r>
            <a:r>
              <a:rPr lang="en-US" sz="2000" dirty="0">
                <a:latin typeface="+mj-lt"/>
              </a:rPr>
              <a:t> </a:t>
            </a:r>
            <a:r>
              <a:rPr lang="en-US" sz="2000" dirty="0" err="1">
                <a:latin typeface="+mj-lt"/>
              </a:rPr>
              <a:t>chiếu</a:t>
            </a:r>
            <a:r>
              <a:rPr lang="en-US" sz="2000" dirty="0">
                <a:latin typeface="+mj-lt"/>
              </a:rPr>
              <a:t> </a:t>
            </a:r>
            <a:r>
              <a:rPr lang="en-US" sz="2000" dirty="0" err="1">
                <a:latin typeface="+mj-lt"/>
              </a:rPr>
              <a:t>trong</a:t>
            </a:r>
            <a:r>
              <a:rPr lang="en-US" sz="2000" dirty="0">
                <a:latin typeface="+mj-lt"/>
              </a:rPr>
              <a:t> file excel </a:t>
            </a:r>
            <a:r>
              <a:rPr lang="en-US" sz="2000" dirty="0" err="1">
                <a:latin typeface="+mj-lt"/>
              </a:rPr>
              <a:t>đi</a:t>
            </a:r>
            <a:r>
              <a:rPr lang="en-US" sz="2000" dirty="0">
                <a:latin typeface="+mj-lt"/>
              </a:rPr>
              <a:t> </a:t>
            </a:r>
            <a:r>
              <a:rPr lang="en-US" sz="2000" dirty="0" err="1">
                <a:latin typeface="+mj-lt"/>
              </a:rPr>
              <a:t>kèm</a:t>
            </a:r>
            <a:endParaRPr lang="en-US" sz="2000" dirty="0">
              <a:latin typeface="+mj-lt"/>
            </a:endParaRPr>
          </a:p>
        </p:txBody>
      </p:sp>
      <p:sp>
        <p:nvSpPr>
          <p:cNvPr id="2" name="TextBox 26">
            <a:extLst>
              <a:ext uri="{FF2B5EF4-FFF2-40B4-BE49-F238E27FC236}">
                <a16:creationId xmlns:a16="http://schemas.microsoft.com/office/drawing/2014/main" id="{687EBF44-6DDD-140E-FDED-3D339078AA9C}"/>
              </a:ext>
            </a:extLst>
          </p:cNvPr>
          <p:cNvSpPr txBox="1"/>
          <p:nvPr/>
        </p:nvSpPr>
        <p:spPr bwMode="auto">
          <a:xfrm>
            <a:off x="3839916" y="2565306"/>
            <a:ext cx="993333" cy="288541"/>
          </a:xfrm>
          <a:prstGeom prst="rect">
            <a:avLst/>
          </a:prstGeom>
          <a:noFill/>
          <a:ln>
            <a:noFill/>
          </a:ln>
        </p:spPr>
        <p:txBody>
          <a:bodyPr wrap="square" lIns="0" tIns="0" rIns="0" bIns="0" rtlCol="0">
            <a:spAutoFit/>
          </a:bodyPr>
          <a:lstStyle>
            <a:defPPr>
              <a:defRPr lang="en-US"/>
            </a:defPPr>
            <a:lvl1pPr algn="l">
              <a:spcBef>
                <a:spcPts val="0"/>
              </a:spcBef>
              <a:spcAft>
                <a:spcPts val="0"/>
              </a:spcAft>
              <a:defRPr>
                <a:solidFill>
                  <a:schemeClr val="tx1"/>
                </a:solidFill>
                <a:latin typeface="Lato"/>
                <a:ea typeface="+mn-ea"/>
                <a:cs typeface="+mn-cs"/>
              </a:defRPr>
            </a:lvl1pPr>
            <a:lvl2pPr marL="457200" algn="l">
              <a:spcBef>
                <a:spcPts val="0"/>
              </a:spcBef>
              <a:spcAft>
                <a:spcPts val="0"/>
              </a:spcAft>
              <a:defRPr>
                <a:solidFill>
                  <a:schemeClr val="tx1"/>
                </a:solidFill>
                <a:latin typeface="Lato"/>
                <a:ea typeface="+mn-ea"/>
                <a:cs typeface="+mn-cs"/>
              </a:defRPr>
            </a:lvl2pPr>
            <a:lvl3pPr marL="914400" algn="l">
              <a:spcBef>
                <a:spcPts val="0"/>
              </a:spcBef>
              <a:spcAft>
                <a:spcPts val="0"/>
              </a:spcAft>
              <a:defRPr>
                <a:solidFill>
                  <a:schemeClr val="tx1"/>
                </a:solidFill>
                <a:latin typeface="Lato"/>
                <a:ea typeface="+mn-ea"/>
                <a:cs typeface="+mn-cs"/>
              </a:defRPr>
            </a:lvl3pPr>
            <a:lvl4pPr marL="1371600" algn="l">
              <a:spcBef>
                <a:spcPts val="0"/>
              </a:spcBef>
              <a:spcAft>
                <a:spcPts val="0"/>
              </a:spcAft>
              <a:defRPr>
                <a:solidFill>
                  <a:schemeClr val="tx1"/>
                </a:solidFill>
                <a:latin typeface="Lato"/>
                <a:ea typeface="+mn-ea"/>
                <a:cs typeface="+mn-cs"/>
              </a:defRPr>
            </a:lvl4pPr>
            <a:lvl5pPr marL="1828800" algn="l">
              <a:spcBef>
                <a:spcPts val="0"/>
              </a:spcBef>
              <a:spcAft>
                <a:spcPts val="0"/>
              </a:spcAft>
              <a:defRPr>
                <a:solidFill>
                  <a:schemeClr val="tx1"/>
                </a:solidFill>
                <a:latin typeface="Lato"/>
                <a:ea typeface="+mn-ea"/>
                <a:cs typeface="+mn-cs"/>
              </a:defRPr>
            </a:lvl5pPr>
            <a:lvl6pPr marL="2286000" algn="l" defTabSz="914400">
              <a:defRPr>
                <a:solidFill>
                  <a:schemeClr val="tx1"/>
                </a:solidFill>
                <a:latin typeface="Lato"/>
                <a:ea typeface="+mn-ea"/>
                <a:cs typeface="+mn-cs"/>
              </a:defRPr>
            </a:lvl6pPr>
            <a:lvl7pPr marL="2743200" algn="l" defTabSz="914400">
              <a:defRPr>
                <a:solidFill>
                  <a:schemeClr val="tx1"/>
                </a:solidFill>
                <a:latin typeface="Lato"/>
                <a:ea typeface="+mn-ea"/>
                <a:cs typeface="+mn-cs"/>
              </a:defRPr>
            </a:lvl7pPr>
            <a:lvl8pPr marL="3200400" algn="l" defTabSz="914400">
              <a:defRPr>
                <a:solidFill>
                  <a:schemeClr val="tx1"/>
                </a:solidFill>
                <a:latin typeface="Lato"/>
                <a:ea typeface="+mn-ea"/>
                <a:cs typeface="+mn-cs"/>
              </a:defRPr>
            </a:lvl8pPr>
            <a:lvl9pPr marL="3657600" algn="l" defTabSz="914400">
              <a:defRPr>
                <a:solidFill>
                  <a:schemeClr val="tx1"/>
                </a:solidFill>
                <a:latin typeface="Lato"/>
                <a:ea typeface="+mn-ea"/>
                <a:cs typeface="+mn-cs"/>
              </a:defRPr>
            </a:lvl9pPr>
          </a:lstStyle>
          <a:p>
            <a:pPr algn="ctr">
              <a:defRPr/>
            </a:pPr>
            <a:r>
              <a:rPr lang="en-US" sz="1875" b="1">
                <a:solidFill>
                  <a:schemeClr val="bg1"/>
                </a:solidFill>
                <a:latin typeface="Open Sans"/>
                <a:ea typeface="Open Sans"/>
                <a:cs typeface="Open Sans"/>
              </a:rPr>
              <a:t>478</a:t>
            </a:r>
            <a:endParaRPr sz="1013"/>
          </a:p>
        </p:txBody>
      </p:sp>
      <p:sp>
        <p:nvSpPr>
          <p:cNvPr id="3" name="TextBox 27">
            <a:extLst>
              <a:ext uri="{FF2B5EF4-FFF2-40B4-BE49-F238E27FC236}">
                <a16:creationId xmlns:a16="http://schemas.microsoft.com/office/drawing/2014/main" id="{6EC9B04F-9B6B-B99E-B80F-3AAC4D06A462}"/>
              </a:ext>
            </a:extLst>
          </p:cNvPr>
          <p:cNvSpPr txBox="1"/>
          <p:nvPr/>
        </p:nvSpPr>
        <p:spPr bwMode="auto">
          <a:xfrm>
            <a:off x="3839916" y="2875758"/>
            <a:ext cx="993333" cy="138499"/>
          </a:xfrm>
          <a:prstGeom prst="rect">
            <a:avLst/>
          </a:prstGeom>
          <a:noFill/>
          <a:ln>
            <a:noFill/>
          </a:ln>
        </p:spPr>
        <p:txBody>
          <a:bodyPr wrap="square" lIns="0" tIns="0" rIns="0" bIns="0" rtlCol="0">
            <a:spAutoFit/>
          </a:bodyPr>
          <a:lstStyle>
            <a:defPPr>
              <a:defRPr lang="en-US"/>
            </a:defPPr>
            <a:lvl1pPr algn="l">
              <a:spcBef>
                <a:spcPts val="0"/>
              </a:spcBef>
              <a:spcAft>
                <a:spcPts val="0"/>
              </a:spcAft>
              <a:defRPr>
                <a:solidFill>
                  <a:schemeClr val="tx1"/>
                </a:solidFill>
                <a:latin typeface="Lato"/>
                <a:ea typeface="+mn-ea"/>
                <a:cs typeface="+mn-cs"/>
              </a:defRPr>
            </a:lvl1pPr>
            <a:lvl2pPr marL="457200" algn="l">
              <a:spcBef>
                <a:spcPts val="0"/>
              </a:spcBef>
              <a:spcAft>
                <a:spcPts val="0"/>
              </a:spcAft>
              <a:defRPr>
                <a:solidFill>
                  <a:schemeClr val="tx1"/>
                </a:solidFill>
                <a:latin typeface="Lato"/>
                <a:ea typeface="+mn-ea"/>
                <a:cs typeface="+mn-cs"/>
              </a:defRPr>
            </a:lvl2pPr>
            <a:lvl3pPr marL="914400" algn="l">
              <a:spcBef>
                <a:spcPts val="0"/>
              </a:spcBef>
              <a:spcAft>
                <a:spcPts val="0"/>
              </a:spcAft>
              <a:defRPr>
                <a:solidFill>
                  <a:schemeClr val="tx1"/>
                </a:solidFill>
                <a:latin typeface="Lato"/>
                <a:ea typeface="+mn-ea"/>
                <a:cs typeface="+mn-cs"/>
              </a:defRPr>
            </a:lvl3pPr>
            <a:lvl4pPr marL="1371600" algn="l">
              <a:spcBef>
                <a:spcPts val="0"/>
              </a:spcBef>
              <a:spcAft>
                <a:spcPts val="0"/>
              </a:spcAft>
              <a:defRPr>
                <a:solidFill>
                  <a:schemeClr val="tx1"/>
                </a:solidFill>
                <a:latin typeface="Lato"/>
                <a:ea typeface="+mn-ea"/>
                <a:cs typeface="+mn-cs"/>
              </a:defRPr>
            </a:lvl4pPr>
            <a:lvl5pPr marL="1828800" algn="l">
              <a:spcBef>
                <a:spcPts val="0"/>
              </a:spcBef>
              <a:spcAft>
                <a:spcPts val="0"/>
              </a:spcAft>
              <a:defRPr>
                <a:solidFill>
                  <a:schemeClr val="tx1"/>
                </a:solidFill>
                <a:latin typeface="Lato"/>
                <a:ea typeface="+mn-ea"/>
                <a:cs typeface="+mn-cs"/>
              </a:defRPr>
            </a:lvl5pPr>
            <a:lvl6pPr marL="2286000" algn="l" defTabSz="914400">
              <a:defRPr>
                <a:solidFill>
                  <a:schemeClr val="tx1"/>
                </a:solidFill>
                <a:latin typeface="Lato"/>
                <a:ea typeface="+mn-ea"/>
                <a:cs typeface="+mn-cs"/>
              </a:defRPr>
            </a:lvl6pPr>
            <a:lvl7pPr marL="2743200" algn="l" defTabSz="914400">
              <a:defRPr>
                <a:solidFill>
                  <a:schemeClr val="tx1"/>
                </a:solidFill>
                <a:latin typeface="Lato"/>
                <a:ea typeface="+mn-ea"/>
                <a:cs typeface="+mn-cs"/>
              </a:defRPr>
            </a:lvl7pPr>
            <a:lvl8pPr marL="3200400" algn="l" defTabSz="914400">
              <a:defRPr>
                <a:solidFill>
                  <a:schemeClr val="tx1"/>
                </a:solidFill>
                <a:latin typeface="Lato"/>
                <a:ea typeface="+mn-ea"/>
                <a:cs typeface="+mn-cs"/>
              </a:defRPr>
            </a:lvl8pPr>
            <a:lvl9pPr marL="3657600" algn="l" defTabSz="914400">
              <a:defRPr>
                <a:solidFill>
                  <a:schemeClr val="tx1"/>
                </a:solidFill>
                <a:latin typeface="Lato"/>
                <a:ea typeface="+mn-ea"/>
                <a:cs typeface="+mn-cs"/>
              </a:defRPr>
            </a:lvl9pPr>
          </a:lstStyle>
          <a:p>
            <a:pPr algn="ctr">
              <a:defRPr/>
            </a:pPr>
            <a:r>
              <a:rPr lang="en-US" sz="900" b="1">
                <a:solidFill>
                  <a:schemeClr val="bg1"/>
                </a:solidFill>
                <a:latin typeface="Open Sans"/>
                <a:ea typeface="Open Sans"/>
                <a:cs typeface="Open Sans"/>
              </a:rPr>
              <a:t>Rooms</a:t>
            </a:r>
            <a:endParaRPr sz="1013"/>
          </a:p>
        </p:txBody>
      </p:sp>
      <p:sp>
        <p:nvSpPr>
          <p:cNvPr id="5" name="Freeform 5">
            <a:extLst>
              <a:ext uri="{FF2B5EF4-FFF2-40B4-BE49-F238E27FC236}">
                <a16:creationId xmlns:a16="http://schemas.microsoft.com/office/drawing/2014/main" id="{BDA4283E-457D-0081-5174-27C217CCA555}"/>
              </a:ext>
            </a:extLst>
          </p:cNvPr>
          <p:cNvSpPr/>
          <p:nvPr/>
        </p:nvSpPr>
        <p:spPr bwMode="auto">
          <a:xfrm>
            <a:off x="440076" y="2262523"/>
            <a:ext cx="1476565" cy="116550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148 w 1222"/>
              <a:gd name="T35" fmla="*/ 153 h 983"/>
              <a:gd name="T36" fmla="*/ 0 w 1222"/>
              <a:gd name="T37" fmla="*/ 301 h 983"/>
              <a:gd name="T38" fmla="*/ 0 w 1222"/>
              <a:gd name="T39" fmla="*/ 834 h 983"/>
              <a:gd name="T40" fmla="*/ 148 w 1222"/>
              <a:gd name="T41" fmla="*/ 983 h 983"/>
              <a:gd name="T42" fmla="*/ 493 w 1222"/>
              <a:gd name="T43" fmla="*/ 983 h 983"/>
              <a:gd name="T44" fmla="*/ 505 w 1222"/>
              <a:gd name="T45" fmla="*/ 956 h 983"/>
              <a:gd name="T46" fmla="*/ 505 w 1222"/>
              <a:gd name="T47" fmla="*/ 956 h 983"/>
              <a:gd name="T48" fmla="*/ 487 w 1222"/>
              <a:gd name="T49" fmla="*/ 927 h 983"/>
              <a:gd name="T50" fmla="*/ 452 w 1222"/>
              <a:gd name="T51" fmla="*/ 884 h 983"/>
              <a:gd name="T52" fmla="*/ 535 w 1222"/>
              <a:gd name="T53" fmla="*/ 830 h 983"/>
              <a:gd name="T54" fmla="*/ 617 w 1222"/>
              <a:gd name="T55" fmla="*/ 884 h 983"/>
              <a:gd name="T56" fmla="*/ 583 w 1222"/>
              <a:gd name="T57" fmla="*/ 927 h 983"/>
              <a:gd name="T58" fmla="*/ 565 w 1222"/>
              <a:gd name="T59" fmla="*/ 956 h 983"/>
              <a:gd name="T60" fmla="*/ 565 w 1222"/>
              <a:gd name="T61" fmla="*/ 956 h 983"/>
              <a:gd name="T62" fmla="*/ 576 w 1222"/>
              <a:gd name="T63" fmla="*/ 983 h 983"/>
              <a:gd name="T64" fmla="*/ 1070 w 1222"/>
              <a:gd name="T65" fmla="*/ 983 h 983"/>
              <a:gd name="T66" fmla="*/ 1070 w 1222"/>
              <a:gd name="T67" fmla="*/ 609 h 983"/>
              <a:gd name="T68" fmla="*/ 1097 w 1222"/>
              <a:gd name="T69" fmla="*/ 598 h 983"/>
              <a:gd name="T70" fmla="*/ 1097 w 1222"/>
              <a:gd name="T71" fmla="*/ 598 h 983"/>
              <a:gd name="T72" fmla="*/ 1125 w 1222"/>
              <a:gd name="T73" fmla="*/ 616 h 983"/>
              <a:gd name="T74" fmla="*/ 1169 w 1222"/>
              <a:gd name="T75" fmla="*/ 650 h 983"/>
              <a:gd name="T76" fmla="*/ 1222 w 1222"/>
              <a:gd name="T77" fmla="*/ 568 h 983"/>
              <a:gd name="T78" fmla="*/ 1169 w 1222"/>
              <a:gd name="T79"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22" h="983" extrusionOk="0">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148" y="153"/>
                  <a:pt x="148" y="153"/>
                  <a:pt x="148" y="153"/>
                </a:cubicBezTo>
                <a:cubicBezTo>
                  <a:pt x="66" y="153"/>
                  <a:pt x="0" y="219"/>
                  <a:pt x="0" y="301"/>
                </a:cubicBezTo>
                <a:cubicBezTo>
                  <a:pt x="0" y="834"/>
                  <a:pt x="0" y="834"/>
                  <a:pt x="0" y="834"/>
                </a:cubicBezTo>
                <a:cubicBezTo>
                  <a:pt x="0" y="916"/>
                  <a:pt x="66" y="983"/>
                  <a:pt x="148"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2"/>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15" name="Freeform 6">
            <a:extLst>
              <a:ext uri="{FF2B5EF4-FFF2-40B4-BE49-F238E27FC236}">
                <a16:creationId xmlns:a16="http://schemas.microsoft.com/office/drawing/2014/main" id="{ABA5D06C-A101-45BB-3BF7-F1C58E7A7932}"/>
              </a:ext>
            </a:extLst>
          </p:cNvPr>
          <p:cNvSpPr/>
          <p:nvPr/>
        </p:nvSpPr>
        <p:spPr bwMode="auto">
          <a:xfrm>
            <a:off x="1733008" y="2447331"/>
            <a:ext cx="1475987" cy="1164934"/>
          </a:xfrm>
          <a:custGeom>
            <a:avLst/>
            <a:gdLst>
              <a:gd name="T0" fmla="*/ 1169 w 1222"/>
              <a:gd name="T1" fmla="*/ 332 h 982"/>
              <a:gd name="T2" fmla="*/ 1125 w 1222"/>
              <a:gd name="T3" fmla="*/ 366 h 982"/>
              <a:gd name="T4" fmla="*/ 1097 w 1222"/>
              <a:gd name="T5" fmla="*/ 385 h 982"/>
              <a:gd name="T6" fmla="*/ 1097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7 w 1222"/>
              <a:gd name="T27" fmla="*/ 55 h 982"/>
              <a:gd name="T28" fmla="*/ 505 w 1222"/>
              <a:gd name="T29" fmla="*/ 27 h 982"/>
              <a:gd name="T30" fmla="*/ 505 w 1222"/>
              <a:gd name="T31" fmla="*/ 26 h 982"/>
              <a:gd name="T32" fmla="*/ 493 w 1222"/>
              <a:gd name="T33" fmla="*/ 0 h 982"/>
              <a:gd name="T34" fmla="*/ 0 w 1222"/>
              <a:gd name="T35" fmla="*/ 0 h 982"/>
              <a:gd name="T36" fmla="*/ 0 w 1222"/>
              <a:gd name="T37" fmla="*/ 373 h 982"/>
              <a:gd name="T38" fmla="*/ 27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7 w 1222"/>
              <a:gd name="T55" fmla="*/ 445 h 982"/>
              <a:gd name="T56" fmla="*/ 0 w 1222"/>
              <a:gd name="T57" fmla="*/ 456 h 982"/>
              <a:gd name="T58" fmla="*/ 0 w 1222"/>
              <a:gd name="T59" fmla="*/ 830 h 982"/>
              <a:gd name="T60" fmla="*/ 493 w 1222"/>
              <a:gd name="T61" fmla="*/ 830 h 982"/>
              <a:gd name="T62" fmla="*/ 505 w 1222"/>
              <a:gd name="T63" fmla="*/ 856 h 982"/>
              <a:gd name="T64" fmla="*/ 505 w 1222"/>
              <a:gd name="T65" fmla="*/ 857 h 982"/>
              <a:gd name="T66" fmla="*/ 487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7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extrusionOk="0">
                <a:moveTo>
                  <a:pt x="1169" y="332"/>
                </a:moveTo>
                <a:cubicBezTo>
                  <a:pt x="1151" y="332"/>
                  <a:pt x="1135" y="346"/>
                  <a:pt x="1125" y="366"/>
                </a:cubicBezTo>
                <a:cubicBezTo>
                  <a:pt x="1120" y="377"/>
                  <a:pt x="1109" y="384"/>
                  <a:pt x="1097" y="385"/>
                </a:cubicBezTo>
                <a:cubicBezTo>
                  <a:pt x="1097" y="385"/>
                  <a:pt x="1097" y="385"/>
                  <a:pt x="1097" y="385"/>
                </a:cubicBezTo>
                <a:cubicBezTo>
                  <a:pt x="1084"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3" y="50"/>
                  <a:pt x="583" y="55"/>
                </a:cubicBezTo>
                <a:cubicBezTo>
                  <a:pt x="604" y="65"/>
                  <a:pt x="617" y="81"/>
                  <a:pt x="617" y="99"/>
                </a:cubicBezTo>
                <a:cubicBezTo>
                  <a:pt x="617" y="128"/>
                  <a:pt x="580" y="152"/>
                  <a:pt x="535" y="152"/>
                </a:cubicBezTo>
                <a:cubicBezTo>
                  <a:pt x="489" y="152"/>
                  <a:pt x="452" y="128"/>
                  <a:pt x="452" y="99"/>
                </a:cubicBezTo>
                <a:cubicBezTo>
                  <a:pt x="452" y="81"/>
                  <a:pt x="466" y="65"/>
                  <a:pt x="487" y="55"/>
                </a:cubicBezTo>
                <a:cubicBezTo>
                  <a:pt x="497" y="50"/>
                  <a:pt x="505" y="39"/>
                  <a:pt x="505" y="27"/>
                </a:cubicBezTo>
                <a:cubicBezTo>
                  <a:pt x="505" y="27"/>
                  <a:pt x="505" y="26"/>
                  <a:pt x="505" y="26"/>
                </a:cubicBezTo>
                <a:cubicBezTo>
                  <a:pt x="505" y="14"/>
                  <a:pt x="500" y="3"/>
                  <a:pt x="493" y="0"/>
                </a:cubicBezTo>
                <a:cubicBezTo>
                  <a:pt x="0" y="0"/>
                  <a:pt x="0" y="0"/>
                  <a:pt x="0" y="0"/>
                </a:cubicBezTo>
                <a:cubicBezTo>
                  <a:pt x="0" y="373"/>
                  <a:pt x="0" y="373"/>
                  <a:pt x="0" y="373"/>
                </a:cubicBezTo>
                <a:cubicBezTo>
                  <a:pt x="3" y="380"/>
                  <a:pt x="14" y="385"/>
                  <a:pt x="27" y="385"/>
                </a:cubicBezTo>
                <a:cubicBezTo>
                  <a:pt x="27" y="385"/>
                  <a:pt x="27"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7" y="445"/>
                  <a:pt x="27" y="445"/>
                  <a:pt x="27" y="445"/>
                </a:cubicBezTo>
                <a:cubicBezTo>
                  <a:pt x="14" y="445"/>
                  <a:pt x="3" y="450"/>
                  <a:pt x="0" y="456"/>
                </a:cubicBezTo>
                <a:cubicBezTo>
                  <a:pt x="0" y="830"/>
                  <a:pt x="0" y="830"/>
                  <a:pt x="0" y="830"/>
                </a:cubicBezTo>
                <a:cubicBezTo>
                  <a:pt x="493" y="830"/>
                  <a:pt x="493" y="830"/>
                  <a:pt x="493" y="830"/>
                </a:cubicBezTo>
                <a:cubicBezTo>
                  <a:pt x="500" y="833"/>
                  <a:pt x="505" y="844"/>
                  <a:pt x="505" y="856"/>
                </a:cubicBezTo>
                <a:cubicBezTo>
                  <a:pt x="505" y="856"/>
                  <a:pt x="505" y="857"/>
                  <a:pt x="505" y="857"/>
                </a:cubicBezTo>
                <a:cubicBezTo>
                  <a:pt x="505" y="869"/>
                  <a:pt x="497" y="880"/>
                  <a:pt x="487"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3"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4" y="445"/>
                  <a:pt x="1097" y="445"/>
                </a:cubicBezTo>
                <a:cubicBezTo>
                  <a:pt x="1097" y="445"/>
                  <a:pt x="1097"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3"/>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17" name="Freeform 7">
            <a:extLst>
              <a:ext uri="{FF2B5EF4-FFF2-40B4-BE49-F238E27FC236}">
                <a16:creationId xmlns:a16="http://schemas.microsoft.com/office/drawing/2014/main" id="{9223609D-5C01-D5E2-7537-D0513E1802B6}"/>
              </a:ext>
            </a:extLst>
          </p:cNvPr>
          <p:cNvSpPr/>
          <p:nvPr/>
        </p:nvSpPr>
        <p:spPr bwMode="auto">
          <a:xfrm>
            <a:off x="3025363" y="2262523"/>
            <a:ext cx="1475987" cy="1165500"/>
          </a:xfrm>
          <a:custGeom>
            <a:avLst/>
            <a:gdLst>
              <a:gd name="T0" fmla="*/ 1169 w 1222"/>
              <a:gd name="T1" fmla="*/ 485 h 983"/>
              <a:gd name="T2" fmla="*/ 1125 w 1222"/>
              <a:gd name="T3" fmla="*/ 519 h 983"/>
              <a:gd name="T4" fmla="*/ 1097 w 1222"/>
              <a:gd name="T5" fmla="*/ 538 h 983"/>
              <a:gd name="T6" fmla="*/ 1096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6 w 1222"/>
              <a:gd name="T27" fmla="*/ 97 h 983"/>
              <a:gd name="T28" fmla="*/ 504 w 1222"/>
              <a:gd name="T29" fmla="*/ 126 h 983"/>
              <a:gd name="T30" fmla="*/ 504 w 1222"/>
              <a:gd name="T31" fmla="*/ 126 h 983"/>
              <a:gd name="T32" fmla="*/ 493 w 1222"/>
              <a:gd name="T33" fmla="*/ 153 h 983"/>
              <a:gd name="T34" fmla="*/ 0 w 1222"/>
              <a:gd name="T35" fmla="*/ 153 h 983"/>
              <a:gd name="T36" fmla="*/ 0 w 1222"/>
              <a:gd name="T37" fmla="*/ 526 h 983"/>
              <a:gd name="T38" fmla="*/ 26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6 w 1222"/>
              <a:gd name="T55" fmla="*/ 598 h 983"/>
              <a:gd name="T56" fmla="*/ 0 w 1222"/>
              <a:gd name="T57" fmla="*/ 609 h 983"/>
              <a:gd name="T58" fmla="*/ 0 w 1222"/>
              <a:gd name="T59" fmla="*/ 983 h 983"/>
              <a:gd name="T60" fmla="*/ 493 w 1222"/>
              <a:gd name="T61" fmla="*/ 983 h 983"/>
              <a:gd name="T62" fmla="*/ 504 w 1222"/>
              <a:gd name="T63" fmla="*/ 956 h 983"/>
              <a:gd name="T64" fmla="*/ 504 w 1222"/>
              <a:gd name="T65" fmla="*/ 956 h 983"/>
              <a:gd name="T66" fmla="*/ 486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6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extrusionOk="0">
                <a:moveTo>
                  <a:pt x="1169" y="485"/>
                </a:moveTo>
                <a:cubicBezTo>
                  <a:pt x="1151" y="485"/>
                  <a:pt x="1135" y="499"/>
                  <a:pt x="1125" y="519"/>
                </a:cubicBezTo>
                <a:cubicBezTo>
                  <a:pt x="1120" y="530"/>
                  <a:pt x="1109" y="537"/>
                  <a:pt x="1097" y="538"/>
                </a:cubicBezTo>
                <a:cubicBezTo>
                  <a:pt x="1096" y="538"/>
                  <a:pt x="1096" y="538"/>
                  <a:pt x="1096" y="538"/>
                </a:cubicBezTo>
                <a:cubicBezTo>
                  <a:pt x="1083"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2" y="102"/>
                  <a:pt x="583" y="97"/>
                </a:cubicBezTo>
                <a:cubicBezTo>
                  <a:pt x="604" y="88"/>
                  <a:pt x="617" y="72"/>
                  <a:pt x="617" y="54"/>
                </a:cubicBezTo>
                <a:cubicBezTo>
                  <a:pt x="617" y="24"/>
                  <a:pt x="580" y="0"/>
                  <a:pt x="535" y="0"/>
                </a:cubicBezTo>
                <a:cubicBezTo>
                  <a:pt x="489" y="0"/>
                  <a:pt x="452" y="24"/>
                  <a:pt x="452" y="54"/>
                </a:cubicBezTo>
                <a:cubicBezTo>
                  <a:pt x="452" y="72"/>
                  <a:pt x="466" y="88"/>
                  <a:pt x="486" y="97"/>
                </a:cubicBezTo>
                <a:cubicBezTo>
                  <a:pt x="497" y="102"/>
                  <a:pt x="504" y="113"/>
                  <a:pt x="504" y="126"/>
                </a:cubicBezTo>
                <a:cubicBezTo>
                  <a:pt x="504" y="126"/>
                  <a:pt x="504" y="126"/>
                  <a:pt x="504" y="126"/>
                </a:cubicBezTo>
                <a:cubicBezTo>
                  <a:pt x="504" y="139"/>
                  <a:pt x="500" y="150"/>
                  <a:pt x="493" y="153"/>
                </a:cubicBezTo>
                <a:cubicBezTo>
                  <a:pt x="0" y="153"/>
                  <a:pt x="0" y="153"/>
                  <a:pt x="0" y="153"/>
                </a:cubicBezTo>
                <a:cubicBezTo>
                  <a:pt x="0" y="526"/>
                  <a:pt x="0" y="526"/>
                  <a:pt x="0" y="526"/>
                </a:cubicBezTo>
                <a:cubicBezTo>
                  <a:pt x="3" y="533"/>
                  <a:pt x="14" y="538"/>
                  <a:pt x="26" y="538"/>
                </a:cubicBezTo>
                <a:cubicBezTo>
                  <a:pt x="26"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6" y="598"/>
                  <a:pt x="26" y="598"/>
                </a:cubicBezTo>
                <a:cubicBezTo>
                  <a:pt x="14" y="598"/>
                  <a:pt x="3" y="603"/>
                  <a:pt x="0" y="609"/>
                </a:cubicBezTo>
                <a:cubicBezTo>
                  <a:pt x="0" y="983"/>
                  <a:pt x="0" y="983"/>
                  <a:pt x="0" y="983"/>
                </a:cubicBezTo>
                <a:cubicBezTo>
                  <a:pt x="493" y="983"/>
                  <a:pt x="493" y="983"/>
                  <a:pt x="493" y="983"/>
                </a:cubicBezTo>
                <a:cubicBezTo>
                  <a:pt x="500" y="979"/>
                  <a:pt x="504" y="969"/>
                  <a:pt x="504" y="956"/>
                </a:cubicBezTo>
                <a:cubicBezTo>
                  <a:pt x="504" y="956"/>
                  <a:pt x="504" y="956"/>
                  <a:pt x="504" y="956"/>
                </a:cubicBezTo>
                <a:cubicBezTo>
                  <a:pt x="504" y="943"/>
                  <a:pt x="497" y="932"/>
                  <a:pt x="486"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2"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3" y="598"/>
                  <a:pt x="1096" y="598"/>
                </a:cubicBezTo>
                <a:cubicBezTo>
                  <a:pt x="1096" y="598"/>
                  <a:pt x="1096"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1"/>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18" name="Freeform 8">
            <a:extLst>
              <a:ext uri="{FF2B5EF4-FFF2-40B4-BE49-F238E27FC236}">
                <a16:creationId xmlns:a16="http://schemas.microsoft.com/office/drawing/2014/main" id="{E46CE394-396B-2875-022F-B7D1384D54FF}"/>
              </a:ext>
            </a:extLst>
          </p:cNvPr>
          <p:cNvSpPr/>
          <p:nvPr/>
        </p:nvSpPr>
        <p:spPr bwMode="auto">
          <a:xfrm>
            <a:off x="4317718" y="2447331"/>
            <a:ext cx="1476565" cy="1164934"/>
          </a:xfrm>
          <a:custGeom>
            <a:avLst/>
            <a:gdLst>
              <a:gd name="T0" fmla="*/ 1169 w 1222"/>
              <a:gd name="T1" fmla="*/ 332 h 982"/>
              <a:gd name="T2" fmla="*/ 1125 w 1222"/>
              <a:gd name="T3" fmla="*/ 366 h 982"/>
              <a:gd name="T4" fmla="*/ 1097 w 1222"/>
              <a:gd name="T5" fmla="*/ 385 h 982"/>
              <a:gd name="T6" fmla="*/ 1096 w 1222"/>
              <a:gd name="T7" fmla="*/ 385 h 982"/>
              <a:gd name="T8" fmla="*/ 1070 w 1222"/>
              <a:gd name="T9" fmla="*/ 373 h 982"/>
              <a:gd name="T10" fmla="*/ 1070 w 1222"/>
              <a:gd name="T11" fmla="*/ 0 h 982"/>
              <a:gd name="T12" fmla="*/ 576 w 1222"/>
              <a:gd name="T13" fmla="*/ 0 h 982"/>
              <a:gd name="T14" fmla="*/ 565 w 1222"/>
              <a:gd name="T15" fmla="*/ 26 h 982"/>
              <a:gd name="T16" fmla="*/ 565 w 1222"/>
              <a:gd name="T17" fmla="*/ 27 h 982"/>
              <a:gd name="T18" fmla="*/ 583 w 1222"/>
              <a:gd name="T19" fmla="*/ 55 h 982"/>
              <a:gd name="T20" fmla="*/ 617 w 1222"/>
              <a:gd name="T21" fmla="*/ 99 h 982"/>
              <a:gd name="T22" fmla="*/ 535 w 1222"/>
              <a:gd name="T23" fmla="*/ 152 h 982"/>
              <a:gd name="T24" fmla="*/ 452 w 1222"/>
              <a:gd name="T25" fmla="*/ 99 h 982"/>
              <a:gd name="T26" fmla="*/ 486 w 1222"/>
              <a:gd name="T27" fmla="*/ 55 h 982"/>
              <a:gd name="T28" fmla="*/ 504 w 1222"/>
              <a:gd name="T29" fmla="*/ 27 h 982"/>
              <a:gd name="T30" fmla="*/ 504 w 1222"/>
              <a:gd name="T31" fmla="*/ 26 h 982"/>
              <a:gd name="T32" fmla="*/ 493 w 1222"/>
              <a:gd name="T33" fmla="*/ 0 h 982"/>
              <a:gd name="T34" fmla="*/ 0 w 1222"/>
              <a:gd name="T35" fmla="*/ 0 h 982"/>
              <a:gd name="T36" fmla="*/ 0 w 1222"/>
              <a:gd name="T37" fmla="*/ 373 h 982"/>
              <a:gd name="T38" fmla="*/ 26 w 1222"/>
              <a:gd name="T39" fmla="*/ 385 h 982"/>
              <a:gd name="T40" fmla="*/ 27 w 1222"/>
              <a:gd name="T41" fmla="*/ 385 h 982"/>
              <a:gd name="T42" fmla="*/ 55 w 1222"/>
              <a:gd name="T43" fmla="*/ 366 h 982"/>
              <a:gd name="T44" fmla="*/ 99 w 1222"/>
              <a:gd name="T45" fmla="*/ 332 h 982"/>
              <a:gd name="T46" fmla="*/ 152 w 1222"/>
              <a:gd name="T47" fmla="*/ 415 h 982"/>
              <a:gd name="T48" fmla="*/ 99 w 1222"/>
              <a:gd name="T49" fmla="*/ 497 h 982"/>
              <a:gd name="T50" fmla="*/ 55 w 1222"/>
              <a:gd name="T51" fmla="*/ 463 h 982"/>
              <a:gd name="T52" fmla="*/ 27 w 1222"/>
              <a:gd name="T53" fmla="*/ 445 h 982"/>
              <a:gd name="T54" fmla="*/ 26 w 1222"/>
              <a:gd name="T55" fmla="*/ 445 h 982"/>
              <a:gd name="T56" fmla="*/ 0 w 1222"/>
              <a:gd name="T57" fmla="*/ 456 h 982"/>
              <a:gd name="T58" fmla="*/ 0 w 1222"/>
              <a:gd name="T59" fmla="*/ 830 h 982"/>
              <a:gd name="T60" fmla="*/ 493 w 1222"/>
              <a:gd name="T61" fmla="*/ 830 h 982"/>
              <a:gd name="T62" fmla="*/ 504 w 1222"/>
              <a:gd name="T63" fmla="*/ 856 h 982"/>
              <a:gd name="T64" fmla="*/ 504 w 1222"/>
              <a:gd name="T65" fmla="*/ 857 h 982"/>
              <a:gd name="T66" fmla="*/ 486 w 1222"/>
              <a:gd name="T67" fmla="*/ 885 h 982"/>
              <a:gd name="T68" fmla="*/ 452 w 1222"/>
              <a:gd name="T69" fmla="*/ 929 h 982"/>
              <a:gd name="T70" fmla="*/ 535 w 1222"/>
              <a:gd name="T71" fmla="*/ 982 h 982"/>
              <a:gd name="T72" fmla="*/ 617 w 1222"/>
              <a:gd name="T73" fmla="*/ 929 h 982"/>
              <a:gd name="T74" fmla="*/ 583 w 1222"/>
              <a:gd name="T75" fmla="*/ 885 h 982"/>
              <a:gd name="T76" fmla="*/ 565 w 1222"/>
              <a:gd name="T77" fmla="*/ 857 h 982"/>
              <a:gd name="T78" fmla="*/ 565 w 1222"/>
              <a:gd name="T79" fmla="*/ 856 h 982"/>
              <a:gd name="T80" fmla="*/ 576 w 1222"/>
              <a:gd name="T81" fmla="*/ 830 h 982"/>
              <a:gd name="T82" fmla="*/ 1070 w 1222"/>
              <a:gd name="T83" fmla="*/ 830 h 982"/>
              <a:gd name="T84" fmla="*/ 1070 w 1222"/>
              <a:gd name="T85" fmla="*/ 456 h 982"/>
              <a:gd name="T86" fmla="*/ 1096 w 1222"/>
              <a:gd name="T87" fmla="*/ 445 h 982"/>
              <a:gd name="T88" fmla="*/ 1097 w 1222"/>
              <a:gd name="T89" fmla="*/ 445 h 982"/>
              <a:gd name="T90" fmla="*/ 1125 w 1222"/>
              <a:gd name="T91" fmla="*/ 463 h 982"/>
              <a:gd name="T92" fmla="*/ 1169 w 1222"/>
              <a:gd name="T93" fmla="*/ 497 h 982"/>
              <a:gd name="T94" fmla="*/ 1222 w 1222"/>
              <a:gd name="T95" fmla="*/ 415 h 982"/>
              <a:gd name="T96" fmla="*/ 1169 w 1222"/>
              <a:gd name="T97" fmla="*/ 332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2" extrusionOk="0">
                <a:moveTo>
                  <a:pt x="1169" y="332"/>
                </a:moveTo>
                <a:cubicBezTo>
                  <a:pt x="1151" y="332"/>
                  <a:pt x="1135" y="346"/>
                  <a:pt x="1125" y="366"/>
                </a:cubicBezTo>
                <a:cubicBezTo>
                  <a:pt x="1120" y="377"/>
                  <a:pt x="1109" y="384"/>
                  <a:pt x="1097" y="385"/>
                </a:cubicBezTo>
                <a:cubicBezTo>
                  <a:pt x="1096" y="385"/>
                  <a:pt x="1096" y="385"/>
                  <a:pt x="1096" y="385"/>
                </a:cubicBezTo>
                <a:cubicBezTo>
                  <a:pt x="1083" y="385"/>
                  <a:pt x="1073" y="380"/>
                  <a:pt x="1070" y="373"/>
                </a:cubicBezTo>
                <a:cubicBezTo>
                  <a:pt x="1070" y="0"/>
                  <a:pt x="1070" y="0"/>
                  <a:pt x="1070" y="0"/>
                </a:cubicBezTo>
                <a:cubicBezTo>
                  <a:pt x="576" y="0"/>
                  <a:pt x="576" y="0"/>
                  <a:pt x="576" y="0"/>
                </a:cubicBezTo>
                <a:cubicBezTo>
                  <a:pt x="570" y="3"/>
                  <a:pt x="565" y="14"/>
                  <a:pt x="565" y="26"/>
                </a:cubicBezTo>
                <a:cubicBezTo>
                  <a:pt x="565" y="26"/>
                  <a:pt x="565" y="27"/>
                  <a:pt x="565" y="27"/>
                </a:cubicBezTo>
                <a:cubicBezTo>
                  <a:pt x="565" y="39"/>
                  <a:pt x="572" y="50"/>
                  <a:pt x="583" y="55"/>
                </a:cubicBezTo>
                <a:cubicBezTo>
                  <a:pt x="604" y="65"/>
                  <a:pt x="617" y="81"/>
                  <a:pt x="617" y="99"/>
                </a:cubicBezTo>
                <a:cubicBezTo>
                  <a:pt x="617" y="128"/>
                  <a:pt x="580" y="152"/>
                  <a:pt x="535" y="152"/>
                </a:cubicBezTo>
                <a:cubicBezTo>
                  <a:pt x="489" y="152"/>
                  <a:pt x="452" y="128"/>
                  <a:pt x="452" y="99"/>
                </a:cubicBezTo>
                <a:cubicBezTo>
                  <a:pt x="452" y="81"/>
                  <a:pt x="466" y="65"/>
                  <a:pt x="486" y="55"/>
                </a:cubicBezTo>
                <a:cubicBezTo>
                  <a:pt x="497" y="50"/>
                  <a:pt x="504" y="39"/>
                  <a:pt x="504" y="27"/>
                </a:cubicBezTo>
                <a:cubicBezTo>
                  <a:pt x="504" y="27"/>
                  <a:pt x="504" y="26"/>
                  <a:pt x="504" y="26"/>
                </a:cubicBezTo>
                <a:cubicBezTo>
                  <a:pt x="504" y="14"/>
                  <a:pt x="500" y="3"/>
                  <a:pt x="493" y="0"/>
                </a:cubicBezTo>
                <a:cubicBezTo>
                  <a:pt x="0" y="0"/>
                  <a:pt x="0" y="0"/>
                  <a:pt x="0" y="0"/>
                </a:cubicBezTo>
                <a:cubicBezTo>
                  <a:pt x="0" y="373"/>
                  <a:pt x="0" y="373"/>
                  <a:pt x="0" y="373"/>
                </a:cubicBezTo>
                <a:cubicBezTo>
                  <a:pt x="3" y="380"/>
                  <a:pt x="14" y="385"/>
                  <a:pt x="26" y="385"/>
                </a:cubicBezTo>
                <a:cubicBezTo>
                  <a:pt x="26" y="385"/>
                  <a:pt x="26" y="385"/>
                  <a:pt x="27" y="385"/>
                </a:cubicBezTo>
                <a:cubicBezTo>
                  <a:pt x="39" y="384"/>
                  <a:pt x="50" y="377"/>
                  <a:pt x="55" y="366"/>
                </a:cubicBezTo>
                <a:cubicBezTo>
                  <a:pt x="65" y="346"/>
                  <a:pt x="81" y="332"/>
                  <a:pt x="99" y="332"/>
                </a:cubicBezTo>
                <a:cubicBezTo>
                  <a:pt x="128" y="332"/>
                  <a:pt x="152" y="369"/>
                  <a:pt x="152" y="415"/>
                </a:cubicBezTo>
                <a:cubicBezTo>
                  <a:pt x="152" y="460"/>
                  <a:pt x="128" y="497"/>
                  <a:pt x="99" y="497"/>
                </a:cubicBezTo>
                <a:cubicBezTo>
                  <a:pt x="81" y="497"/>
                  <a:pt x="65" y="484"/>
                  <a:pt x="55" y="463"/>
                </a:cubicBezTo>
                <a:cubicBezTo>
                  <a:pt x="50" y="452"/>
                  <a:pt x="39" y="445"/>
                  <a:pt x="27" y="445"/>
                </a:cubicBezTo>
                <a:cubicBezTo>
                  <a:pt x="26" y="445"/>
                  <a:pt x="26" y="445"/>
                  <a:pt x="26" y="445"/>
                </a:cubicBezTo>
                <a:cubicBezTo>
                  <a:pt x="14" y="445"/>
                  <a:pt x="3" y="450"/>
                  <a:pt x="0" y="456"/>
                </a:cubicBezTo>
                <a:cubicBezTo>
                  <a:pt x="0" y="830"/>
                  <a:pt x="0" y="830"/>
                  <a:pt x="0" y="830"/>
                </a:cubicBezTo>
                <a:cubicBezTo>
                  <a:pt x="493" y="830"/>
                  <a:pt x="493" y="830"/>
                  <a:pt x="493" y="830"/>
                </a:cubicBezTo>
                <a:cubicBezTo>
                  <a:pt x="500" y="833"/>
                  <a:pt x="504" y="844"/>
                  <a:pt x="504" y="856"/>
                </a:cubicBezTo>
                <a:cubicBezTo>
                  <a:pt x="504" y="856"/>
                  <a:pt x="504" y="857"/>
                  <a:pt x="504" y="857"/>
                </a:cubicBezTo>
                <a:cubicBezTo>
                  <a:pt x="504" y="869"/>
                  <a:pt x="497" y="880"/>
                  <a:pt x="486" y="885"/>
                </a:cubicBezTo>
                <a:cubicBezTo>
                  <a:pt x="466" y="895"/>
                  <a:pt x="452" y="911"/>
                  <a:pt x="452" y="929"/>
                </a:cubicBezTo>
                <a:cubicBezTo>
                  <a:pt x="452" y="958"/>
                  <a:pt x="489" y="982"/>
                  <a:pt x="535" y="982"/>
                </a:cubicBezTo>
                <a:cubicBezTo>
                  <a:pt x="580" y="982"/>
                  <a:pt x="617" y="958"/>
                  <a:pt x="617" y="929"/>
                </a:cubicBezTo>
                <a:cubicBezTo>
                  <a:pt x="617" y="911"/>
                  <a:pt x="604" y="895"/>
                  <a:pt x="583" y="885"/>
                </a:cubicBezTo>
                <a:cubicBezTo>
                  <a:pt x="572" y="880"/>
                  <a:pt x="565" y="869"/>
                  <a:pt x="565" y="857"/>
                </a:cubicBezTo>
                <a:cubicBezTo>
                  <a:pt x="565" y="857"/>
                  <a:pt x="565" y="856"/>
                  <a:pt x="565" y="856"/>
                </a:cubicBezTo>
                <a:cubicBezTo>
                  <a:pt x="565" y="844"/>
                  <a:pt x="570" y="833"/>
                  <a:pt x="576" y="830"/>
                </a:cubicBezTo>
                <a:cubicBezTo>
                  <a:pt x="1070" y="830"/>
                  <a:pt x="1070" y="830"/>
                  <a:pt x="1070" y="830"/>
                </a:cubicBezTo>
                <a:cubicBezTo>
                  <a:pt x="1070" y="456"/>
                  <a:pt x="1070" y="456"/>
                  <a:pt x="1070" y="456"/>
                </a:cubicBezTo>
                <a:cubicBezTo>
                  <a:pt x="1073" y="450"/>
                  <a:pt x="1083" y="445"/>
                  <a:pt x="1096" y="445"/>
                </a:cubicBezTo>
                <a:cubicBezTo>
                  <a:pt x="1096" y="445"/>
                  <a:pt x="1096" y="445"/>
                  <a:pt x="1097" y="445"/>
                </a:cubicBezTo>
                <a:cubicBezTo>
                  <a:pt x="1109" y="445"/>
                  <a:pt x="1120" y="452"/>
                  <a:pt x="1125" y="463"/>
                </a:cubicBezTo>
                <a:cubicBezTo>
                  <a:pt x="1135" y="484"/>
                  <a:pt x="1151" y="497"/>
                  <a:pt x="1169" y="497"/>
                </a:cubicBezTo>
                <a:cubicBezTo>
                  <a:pt x="1198" y="497"/>
                  <a:pt x="1222" y="460"/>
                  <a:pt x="1222" y="415"/>
                </a:cubicBezTo>
                <a:cubicBezTo>
                  <a:pt x="1222" y="369"/>
                  <a:pt x="1198" y="332"/>
                  <a:pt x="1169" y="332"/>
                </a:cubicBezTo>
                <a:close/>
              </a:path>
            </a:pathLst>
          </a:custGeom>
          <a:solidFill>
            <a:schemeClr val="accent6"/>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19" name="Freeform 9">
            <a:extLst>
              <a:ext uri="{FF2B5EF4-FFF2-40B4-BE49-F238E27FC236}">
                <a16:creationId xmlns:a16="http://schemas.microsoft.com/office/drawing/2014/main" id="{95DB26A9-930D-F753-B6B0-281EC02D7235}"/>
              </a:ext>
            </a:extLst>
          </p:cNvPr>
          <p:cNvSpPr/>
          <p:nvPr/>
        </p:nvSpPr>
        <p:spPr bwMode="auto">
          <a:xfrm>
            <a:off x="5610651" y="2262523"/>
            <a:ext cx="1475987" cy="1165500"/>
          </a:xfrm>
          <a:custGeom>
            <a:avLst/>
            <a:gdLst>
              <a:gd name="T0" fmla="*/ 1169 w 1222"/>
              <a:gd name="T1" fmla="*/ 485 h 983"/>
              <a:gd name="T2" fmla="*/ 1125 w 1222"/>
              <a:gd name="T3" fmla="*/ 519 h 983"/>
              <a:gd name="T4" fmla="*/ 1097 w 1222"/>
              <a:gd name="T5" fmla="*/ 538 h 983"/>
              <a:gd name="T6" fmla="*/ 1097 w 1222"/>
              <a:gd name="T7" fmla="*/ 538 h 983"/>
              <a:gd name="T8" fmla="*/ 1070 w 1222"/>
              <a:gd name="T9" fmla="*/ 526 h 983"/>
              <a:gd name="T10" fmla="*/ 1070 w 1222"/>
              <a:gd name="T11" fmla="*/ 153 h 983"/>
              <a:gd name="T12" fmla="*/ 576 w 1222"/>
              <a:gd name="T13" fmla="*/ 153 h 983"/>
              <a:gd name="T14" fmla="*/ 565 w 1222"/>
              <a:gd name="T15" fmla="*/ 126 h 983"/>
              <a:gd name="T16" fmla="*/ 565 w 1222"/>
              <a:gd name="T17" fmla="*/ 126 h 983"/>
              <a:gd name="T18" fmla="*/ 583 w 1222"/>
              <a:gd name="T19" fmla="*/ 97 h 983"/>
              <a:gd name="T20" fmla="*/ 617 w 1222"/>
              <a:gd name="T21" fmla="*/ 54 h 983"/>
              <a:gd name="T22" fmla="*/ 535 w 1222"/>
              <a:gd name="T23" fmla="*/ 0 h 983"/>
              <a:gd name="T24" fmla="*/ 452 w 1222"/>
              <a:gd name="T25" fmla="*/ 54 h 983"/>
              <a:gd name="T26" fmla="*/ 487 w 1222"/>
              <a:gd name="T27" fmla="*/ 97 h 983"/>
              <a:gd name="T28" fmla="*/ 505 w 1222"/>
              <a:gd name="T29" fmla="*/ 126 h 983"/>
              <a:gd name="T30" fmla="*/ 505 w 1222"/>
              <a:gd name="T31" fmla="*/ 126 h 983"/>
              <a:gd name="T32" fmla="*/ 493 w 1222"/>
              <a:gd name="T33" fmla="*/ 153 h 983"/>
              <a:gd name="T34" fmla="*/ 0 w 1222"/>
              <a:gd name="T35" fmla="*/ 153 h 983"/>
              <a:gd name="T36" fmla="*/ 0 w 1222"/>
              <a:gd name="T37" fmla="*/ 526 h 983"/>
              <a:gd name="T38" fmla="*/ 27 w 1222"/>
              <a:gd name="T39" fmla="*/ 538 h 983"/>
              <a:gd name="T40" fmla="*/ 27 w 1222"/>
              <a:gd name="T41" fmla="*/ 538 h 983"/>
              <a:gd name="T42" fmla="*/ 55 w 1222"/>
              <a:gd name="T43" fmla="*/ 519 h 983"/>
              <a:gd name="T44" fmla="*/ 99 w 1222"/>
              <a:gd name="T45" fmla="*/ 485 h 983"/>
              <a:gd name="T46" fmla="*/ 152 w 1222"/>
              <a:gd name="T47" fmla="*/ 568 h 983"/>
              <a:gd name="T48" fmla="*/ 99 w 1222"/>
              <a:gd name="T49" fmla="*/ 650 h 983"/>
              <a:gd name="T50" fmla="*/ 55 w 1222"/>
              <a:gd name="T51" fmla="*/ 616 h 983"/>
              <a:gd name="T52" fmla="*/ 27 w 1222"/>
              <a:gd name="T53" fmla="*/ 598 h 983"/>
              <a:gd name="T54" fmla="*/ 27 w 1222"/>
              <a:gd name="T55" fmla="*/ 598 h 983"/>
              <a:gd name="T56" fmla="*/ 0 w 1222"/>
              <a:gd name="T57" fmla="*/ 609 h 983"/>
              <a:gd name="T58" fmla="*/ 0 w 1222"/>
              <a:gd name="T59" fmla="*/ 983 h 983"/>
              <a:gd name="T60" fmla="*/ 493 w 1222"/>
              <a:gd name="T61" fmla="*/ 983 h 983"/>
              <a:gd name="T62" fmla="*/ 505 w 1222"/>
              <a:gd name="T63" fmla="*/ 956 h 983"/>
              <a:gd name="T64" fmla="*/ 505 w 1222"/>
              <a:gd name="T65" fmla="*/ 956 h 983"/>
              <a:gd name="T66" fmla="*/ 487 w 1222"/>
              <a:gd name="T67" fmla="*/ 927 h 983"/>
              <a:gd name="T68" fmla="*/ 452 w 1222"/>
              <a:gd name="T69" fmla="*/ 884 h 983"/>
              <a:gd name="T70" fmla="*/ 535 w 1222"/>
              <a:gd name="T71" fmla="*/ 830 h 983"/>
              <a:gd name="T72" fmla="*/ 617 w 1222"/>
              <a:gd name="T73" fmla="*/ 884 h 983"/>
              <a:gd name="T74" fmla="*/ 583 w 1222"/>
              <a:gd name="T75" fmla="*/ 927 h 983"/>
              <a:gd name="T76" fmla="*/ 565 w 1222"/>
              <a:gd name="T77" fmla="*/ 956 h 983"/>
              <a:gd name="T78" fmla="*/ 565 w 1222"/>
              <a:gd name="T79" fmla="*/ 956 h 983"/>
              <a:gd name="T80" fmla="*/ 576 w 1222"/>
              <a:gd name="T81" fmla="*/ 983 h 983"/>
              <a:gd name="T82" fmla="*/ 1070 w 1222"/>
              <a:gd name="T83" fmla="*/ 983 h 983"/>
              <a:gd name="T84" fmla="*/ 1070 w 1222"/>
              <a:gd name="T85" fmla="*/ 609 h 983"/>
              <a:gd name="T86" fmla="*/ 1097 w 1222"/>
              <a:gd name="T87" fmla="*/ 598 h 983"/>
              <a:gd name="T88" fmla="*/ 1097 w 1222"/>
              <a:gd name="T89" fmla="*/ 598 h 983"/>
              <a:gd name="T90" fmla="*/ 1125 w 1222"/>
              <a:gd name="T91" fmla="*/ 616 h 983"/>
              <a:gd name="T92" fmla="*/ 1169 w 1222"/>
              <a:gd name="T93" fmla="*/ 650 h 983"/>
              <a:gd name="T94" fmla="*/ 1222 w 1222"/>
              <a:gd name="T95" fmla="*/ 568 h 983"/>
              <a:gd name="T96" fmla="*/ 1169 w 1222"/>
              <a:gd name="T97" fmla="*/ 48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2" h="983" extrusionOk="0">
                <a:moveTo>
                  <a:pt x="1169" y="485"/>
                </a:moveTo>
                <a:cubicBezTo>
                  <a:pt x="1151" y="485"/>
                  <a:pt x="1135" y="499"/>
                  <a:pt x="1125" y="519"/>
                </a:cubicBezTo>
                <a:cubicBezTo>
                  <a:pt x="1120" y="530"/>
                  <a:pt x="1109" y="537"/>
                  <a:pt x="1097" y="538"/>
                </a:cubicBezTo>
                <a:cubicBezTo>
                  <a:pt x="1097" y="538"/>
                  <a:pt x="1097" y="538"/>
                  <a:pt x="1097" y="538"/>
                </a:cubicBezTo>
                <a:cubicBezTo>
                  <a:pt x="1084" y="538"/>
                  <a:pt x="1073" y="533"/>
                  <a:pt x="1070" y="526"/>
                </a:cubicBezTo>
                <a:cubicBezTo>
                  <a:pt x="1070" y="153"/>
                  <a:pt x="1070" y="153"/>
                  <a:pt x="1070" y="153"/>
                </a:cubicBezTo>
                <a:cubicBezTo>
                  <a:pt x="576" y="153"/>
                  <a:pt x="576" y="153"/>
                  <a:pt x="576" y="153"/>
                </a:cubicBezTo>
                <a:cubicBezTo>
                  <a:pt x="570" y="150"/>
                  <a:pt x="565" y="139"/>
                  <a:pt x="565" y="126"/>
                </a:cubicBezTo>
                <a:cubicBezTo>
                  <a:pt x="565" y="126"/>
                  <a:pt x="565" y="126"/>
                  <a:pt x="565" y="126"/>
                </a:cubicBezTo>
                <a:cubicBezTo>
                  <a:pt x="565" y="113"/>
                  <a:pt x="573" y="102"/>
                  <a:pt x="583" y="97"/>
                </a:cubicBezTo>
                <a:cubicBezTo>
                  <a:pt x="604" y="88"/>
                  <a:pt x="617" y="72"/>
                  <a:pt x="617" y="54"/>
                </a:cubicBezTo>
                <a:cubicBezTo>
                  <a:pt x="617" y="24"/>
                  <a:pt x="580" y="0"/>
                  <a:pt x="535" y="0"/>
                </a:cubicBezTo>
                <a:cubicBezTo>
                  <a:pt x="489" y="0"/>
                  <a:pt x="452" y="24"/>
                  <a:pt x="452" y="54"/>
                </a:cubicBezTo>
                <a:cubicBezTo>
                  <a:pt x="452" y="72"/>
                  <a:pt x="466" y="88"/>
                  <a:pt x="487" y="97"/>
                </a:cubicBezTo>
                <a:cubicBezTo>
                  <a:pt x="497" y="102"/>
                  <a:pt x="505" y="113"/>
                  <a:pt x="505" y="126"/>
                </a:cubicBezTo>
                <a:cubicBezTo>
                  <a:pt x="505" y="126"/>
                  <a:pt x="505" y="126"/>
                  <a:pt x="505" y="126"/>
                </a:cubicBezTo>
                <a:cubicBezTo>
                  <a:pt x="505" y="139"/>
                  <a:pt x="500" y="150"/>
                  <a:pt x="493" y="153"/>
                </a:cubicBezTo>
                <a:cubicBezTo>
                  <a:pt x="0" y="153"/>
                  <a:pt x="0" y="153"/>
                  <a:pt x="0" y="153"/>
                </a:cubicBezTo>
                <a:cubicBezTo>
                  <a:pt x="0" y="526"/>
                  <a:pt x="0" y="526"/>
                  <a:pt x="0" y="526"/>
                </a:cubicBezTo>
                <a:cubicBezTo>
                  <a:pt x="3" y="533"/>
                  <a:pt x="14" y="538"/>
                  <a:pt x="27" y="538"/>
                </a:cubicBezTo>
                <a:cubicBezTo>
                  <a:pt x="27" y="538"/>
                  <a:pt x="27" y="538"/>
                  <a:pt x="27" y="538"/>
                </a:cubicBezTo>
                <a:cubicBezTo>
                  <a:pt x="39" y="537"/>
                  <a:pt x="50" y="530"/>
                  <a:pt x="55" y="519"/>
                </a:cubicBezTo>
                <a:cubicBezTo>
                  <a:pt x="65" y="499"/>
                  <a:pt x="81" y="485"/>
                  <a:pt x="99" y="485"/>
                </a:cubicBezTo>
                <a:cubicBezTo>
                  <a:pt x="128" y="485"/>
                  <a:pt x="152" y="522"/>
                  <a:pt x="152" y="568"/>
                </a:cubicBezTo>
                <a:cubicBezTo>
                  <a:pt x="152" y="613"/>
                  <a:pt x="128" y="650"/>
                  <a:pt x="99" y="650"/>
                </a:cubicBezTo>
                <a:cubicBezTo>
                  <a:pt x="81" y="650"/>
                  <a:pt x="65" y="637"/>
                  <a:pt x="55" y="616"/>
                </a:cubicBezTo>
                <a:cubicBezTo>
                  <a:pt x="50" y="605"/>
                  <a:pt x="39" y="598"/>
                  <a:pt x="27" y="598"/>
                </a:cubicBezTo>
                <a:cubicBezTo>
                  <a:pt x="27" y="598"/>
                  <a:pt x="27" y="598"/>
                  <a:pt x="27" y="598"/>
                </a:cubicBezTo>
                <a:cubicBezTo>
                  <a:pt x="14" y="598"/>
                  <a:pt x="3" y="603"/>
                  <a:pt x="0" y="609"/>
                </a:cubicBezTo>
                <a:cubicBezTo>
                  <a:pt x="0" y="983"/>
                  <a:pt x="0" y="983"/>
                  <a:pt x="0" y="983"/>
                </a:cubicBezTo>
                <a:cubicBezTo>
                  <a:pt x="493" y="983"/>
                  <a:pt x="493" y="983"/>
                  <a:pt x="493" y="983"/>
                </a:cubicBezTo>
                <a:cubicBezTo>
                  <a:pt x="500" y="979"/>
                  <a:pt x="505" y="969"/>
                  <a:pt x="505" y="956"/>
                </a:cubicBezTo>
                <a:cubicBezTo>
                  <a:pt x="505" y="956"/>
                  <a:pt x="505" y="956"/>
                  <a:pt x="505" y="956"/>
                </a:cubicBezTo>
                <a:cubicBezTo>
                  <a:pt x="505" y="943"/>
                  <a:pt x="497" y="932"/>
                  <a:pt x="487" y="927"/>
                </a:cubicBezTo>
                <a:cubicBezTo>
                  <a:pt x="466" y="918"/>
                  <a:pt x="452" y="902"/>
                  <a:pt x="452" y="884"/>
                </a:cubicBezTo>
                <a:cubicBezTo>
                  <a:pt x="452" y="854"/>
                  <a:pt x="489" y="830"/>
                  <a:pt x="535" y="830"/>
                </a:cubicBezTo>
                <a:cubicBezTo>
                  <a:pt x="580" y="830"/>
                  <a:pt x="617" y="854"/>
                  <a:pt x="617" y="884"/>
                </a:cubicBezTo>
                <a:cubicBezTo>
                  <a:pt x="617" y="902"/>
                  <a:pt x="604" y="918"/>
                  <a:pt x="583" y="927"/>
                </a:cubicBezTo>
                <a:cubicBezTo>
                  <a:pt x="573" y="932"/>
                  <a:pt x="565" y="943"/>
                  <a:pt x="565" y="956"/>
                </a:cubicBezTo>
                <a:cubicBezTo>
                  <a:pt x="565" y="956"/>
                  <a:pt x="565" y="956"/>
                  <a:pt x="565" y="956"/>
                </a:cubicBezTo>
                <a:cubicBezTo>
                  <a:pt x="565" y="969"/>
                  <a:pt x="570" y="979"/>
                  <a:pt x="576" y="983"/>
                </a:cubicBezTo>
                <a:cubicBezTo>
                  <a:pt x="1070" y="983"/>
                  <a:pt x="1070" y="983"/>
                  <a:pt x="1070" y="983"/>
                </a:cubicBezTo>
                <a:cubicBezTo>
                  <a:pt x="1070" y="609"/>
                  <a:pt x="1070" y="609"/>
                  <a:pt x="1070" y="609"/>
                </a:cubicBezTo>
                <a:cubicBezTo>
                  <a:pt x="1073" y="603"/>
                  <a:pt x="1084" y="598"/>
                  <a:pt x="1097" y="598"/>
                </a:cubicBezTo>
                <a:cubicBezTo>
                  <a:pt x="1097" y="598"/>
                  <a:pt x="1097" y="598"/>
                  <a:pt x="1097" y="598"/>
                </a:cubicBezTo>
                <a:cubicBezTo>
                  <a:pt x="1109" y="598"/>
                  <a:pt x="1120" y="605"/>
                  <a:pt x="1125" y="616"/>
                </a:cubicBezTo>
                <a:cubicBezTo>
                  <a:pt x="1135" y="637"/>
                  <a:pt x="1151" y="650"/>
                  <a:pt x="1169" y="650"/>
                </a:cubicBezTo>
                <a:cubicBezTo>
                  <a:pt x="1198" y="650"/>
                  <a:pt x="1222" y="613"/>
                  <a:pt x="1222" y="568"/>
                </a:cubicBezTo>
                <a:cubicBezTo>
                  <a:pt x="1222" y="522"/>
                  <a:pt x="1198" y="485"/>
                  <a:pt x="1169" y="485"/>
                </a:cubicBezTo>
                <a:close/>
              </a:path>
            </a:pathLst>
          </a:custGeom>
          <a:solidFill>
            <a:schemeClr val="accent5"/>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20" name="Freeform 10">
            <a:extLst>
              <a:ext uri="{FF2B5EF4-FFF2-40B4-BE49-F238E27FC236}">
                <a16:creationId xmlns:a16="http://schemas.microsoft.com/office/drawing/2014/main" id="{03D3B3A6-EBCC-210C-B6A8-CF1E206A6685}"/>
              </a:ext>
            </a:extLst>
          </p:cNvPr>
          <p:cNvSpPr/>
          <p:nvPr/>
        </p:nvSpPr>
        <p:spPr bwMode="auto">
          <a:xfrm>
            <a:off x="6903005" y="2124438"/>
            <a:ext cx="1183793" cy="1585509"/>
          </a:xfrm>
          <a:custGeom>
            <a:avLst/>
            <a:gdLst>
              <a:gd name="T0" fmla="*/ 953 w 980"/>
              <a:gd name="T1" fmla="*/ 605 h 1337"/>
              <a:gd name="T2" fmla="*/ 953 w 980"/>
              <a:gd name="T3" fmla="*/ 605 h 1337"/>
              <a:gd name="T4" fmla="*/ 383 w 980"/>
              <a:gd name="T5" fmla="*/ 35 h 1337"/>
              <a:gd name="T6" fmla="*/ 256 w 980"/>
              <a:gd name="T7" fmla="*/ 35 h 1337"/>
              <a:gd name="T8" fmla="*/ 256 w 980"/>
              <a:gd name="T9" fmla="*/ 35 h 1337"/>
              <a:gd name="T10" fmla="*/ 256 w 980"/>
              <a:gd name="T11" fmla="*/ 162 h 1337"/>
              <a:gd name="T12" fmla="*/ 348 w 980"/>
              <a:gd name="T13" fmla="*/ 254 h 1337"/>
              <a:gd name="T14" fmla="*/ 0 w 980"/>
              <a:gd name="T15" fmla="*/ 254 h 1337"/>
              <a:gd name="T16" fmla="*/ 0 w 980"/>
              <a:gd name="T17" fmla="*/ 627 h 1337"/>
              <a:gd name="T18" fmla="*/ 27 w 980"/>
              <a:gd name="T19" fmla="*/ 639 h 1337"/>
              <a:gd name="T20" fmla="*/ 27 w 980"/>
              <a:gd name="T21" fmla="*/ 639 h 1337"/>
              <a:gd name="T22" fmla="*/ 55 w 980"/>
              <a:gd name="T23" fmla="*/ 620 h 1337"/>
              <a:gd name="T24" fmla="*/ 99 w 980"/>
              <a:gd name="T25" fmla="*/ 586 h 1337"/>
              <a:gd name="T26" fmla="*/ 153 w 980"/>
              <a:gd name="T27" fmla="*/ 669 h 1337"/>
              <a:gd name="T28" fmla="*/ 99 w 980"/>
              <a:gd name="T29" fmla="*/ 751 h 1337"/>
              <a:gd name="T30" fmla="*/ 55 w 980"/>
              <a:gd name="T31" fmla="*/ 717 h 1337"/>
              <a:gd name="T32" fmla="*/ 27 w 980"/>
              <a:gd name="T33" fmla="*/ 699 h 1337"/>
              <a:gd name="T34" fmla="*/ 27 w 980"/>
              <a:gd name="T35" fmla="*/ 699 h 1337"/>
              <a:gd name="T36" fmla="*/ 0 w 980"/>
              <a:gd name="T37" fmla="*/ 710 h 1337"/>
              <a:gd name="T38" fmla="*/ 0 w 980"/>
              <a:gd name="T39" fmla="*/ 1084 h 1337"/>
              <a:gd name="T40" fmla="*/ 348 w 980"/>
              <a:gd name="T41" fmla="*/ 1084 h 1337"/>
              <a:gd name="T42" fmla="*/ 256 w 980"/>
              <a:gd name="T43" fmla="*/ 1176 h 1337"/>
              <a:gd name="T44" fmla="*/ 256 w 980"/>
              <a:gd name="T45" fmla="*/ 1302 h 1337"/>
              <a:gd name="T46" fmla="*/ 256 w 980"/>
              <a:gd name="T47" fmla="*/ 1302 h 1337"/>
              <a:gd name="T48" fmla="*/ 383 w 980"/>
              <a:gd name="T49" fmla="*/ 1302 h 1337"/>
              <a:gd name="T50" fmla="*/ 953 w 980"/>
              <a:gd name="T51" fmla="*/ 732 h 1337"/>
              <a:gd name="T52" fmla="*/ 953 w 980"/>
              <a:gd name="T53" fmla="*/ 732 h 1337"/>
              <a:gd name="T54" fmla="*/ 953 w 980"/>
              <a:gd name="T55" fmla="*/ 732 h 1337"/>
              <a:gd name="T56" fmla="*/ 980 w 980"/>
              <a:gd name="T57" fmla="*/ 669 h 1337"/>
              <a:gd name="T58" fmla="*/ 953 w 980"/>
              <a:gd name="T59" fmla="*/ 605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0" h="1337" extrusionOk="0">
                <a:moveTo>
                  <a:pt x="953" y="605"/>
                </a:moveTo>
                <a:cubicBezTo>
                  <a:pt x="953" y="605"/>
                  <a:pt x="953" y="605"/>
                  <a:pt x="953" y="605"/>
                </a:cubicBezTo>
                <a:cubicBezTo>
                  <a:pt x="383" y="35"/>
                  <a:pt x="383" y="35"/>
                  <a:pt x="383" y="35"/>
                </a:cubicBezTo>
                <a:cubicBezTo>
                  <a:pt x="348" y="0"/>
                  <a:pt x="291" y="0"/>
                  <a:pt x="256" y="35"/>
                </a:cubicBezTo>
                <a:cubicBezTo>
                  <a:pt x="256" y="35"/>
                  <a:pt x="256" y="35"/>
                  <a:pt x="256" y="35"/>
                </a:cubicBezTo>
                <a:cubicBezTo>
                  <a:pt x="221" y="70"/>
                  <a:pt x="221" y="127"/>
                  <a:pt x="256" y="162"/>
                </a:cubicBezTo>
                <a:cubicBezTo>
                  <a:pt x="348" y="254"/>
                  <a:pt x="348" y="254"/>
                  <a:pt x="348" y="254"/>
                </a:cubicBezTo>
                <a:cubicBezTo>
                  <a:pt x="0" y="254"/>
                  <a:pt x="0" y="254"/>
                  <a:pt x="0" y="254"/>
                </a:cubicBezTo>
                <a:cubicBezTo>
                  <a:pt x="0" y="627"/>
                  <a:pt x="0" y="627"/>
                  <a:pt x="0" y="627"/>
                </a:cubicBezTo>
                <a:cubicBezTo>
                  <a:pt x="3" y="634"/>
                  <a:pt x="14" y="639"/>
                  <a:pt x="27" y="639"/>
                </a:cubicBezTo>
                <a:cubicBezTo>
                  <a:pt x="27" y="639"/>
                  <a:pt x="27" y="639"/>
                  <a:pt x="27" y="639"/>
                </a:cubicBezTo>
                <a:cubicBezTo>
                  <a:pt x="40" y="638"/>
                  <a:pt x="50" y="631"/>
                  <a:pt x="55" y="620"/>
                </a:cubicBezTo>
                <a:cubicBezTo>
                  <a:pt x="65" y="600"/>
                  <a:pt x="81" y="586"/>
                  <a:pt x="99" y="586"/>
                </a:cubicBezTo>
                <a:cubicBezTo>
                  <a:pt x="129" y="586"/>
                  <a:pt x="153" y="623"/>
                  <a:pt x="153" y="669"/>
                </a:cubicBezTo>
                <a:cubicBezTo>
                  <a:pt x="153" y="714"/>
                  <a:pt x="129" y="751"/>
                  <a:pt x="99" y="751"/>
                </a:cubicBezTo>
                <a:cubicBezTo>
                  <a:pt x="81" y="751"/>
                  <a:pt x="65" y="738"/>
                  <a:pt x="55" y="717"/>
                </a:cubicBezTo>
                <a:cubicBezTo>
                  <a:pt x="50" y="706"/>
                  <a:pt x="40" y="699"/>
                  <a:pt x="27" y="699"/>
                </a:cubicBezTo>
                <a:cubicBezTo>
                  <a:pt x="27" y="699"/>
                  <a:pt x="27" y="699"/>
                  <a:pt x="27" y="699"/>
                </a:cubicBezTo>
                <a:cubicBezTo>
                  <a:pt x="14" y="699"/>
                  <a:pt x="3" y="704"/>
                  <a:pt x="0" y="710"/>
                </a:cubicBezTo>
                <a:cubicBezTo>
                  <a:pt x="0" y="1084"/>
                  <a:pt x="0" y="1084"/>
                  <a:pt x="0" y="1084"/>
                </a:cubicBezTo>
                <a:cubicBezTo>
                  <a:pt x="348" y="1084"/>
                  <a:pt x="348" y="1084"/>
                  <a:pt x="348" y="1084"/>
                </a:cubicBezTo>
                <a:cubicBezTo>
                  <a:pt x="256" y="1176"/>
                  <a:pt x="256" y="1176"/>
                  <a:pt x="256" y="1176"/>
                </a:cubicBezTo>
                <a:cubicBezTo>
                  <a:pt x="221" y="1211"/>
                  <a:pt x="221" y="1267"/>
                  <a:pt x="256" y="1302"/>
                </a:cubicBezTo>
                <a:cubicBezTo>
                  <a:pt x="256" y="1302"/>
                  <a:pt x="256" y="1302"/>
                  <a:pt x="256" y="1302"/>
                </a:cubicBezTo>
                <a:cubicBezTo>
                  <a:pt x="291" y="1337"/>
                  <a:pt x="348" y="1337"/>
                  <a:pt x="383" y="1302"/>
                </a:cubicBezTo>
                <a:cubicBezTo>
                  <a:pt x="953" y="732"/>
                  <a:pt x="953" y="732"/>
                  <a:pt x="953" y="732"/>
                </a:cubicBezTo>
                <a:cubicBezTo>
                  <a:pt x="953" y="732"/>
                  <a:pt x="953" y="732"/>
                  <a:pt x="953" y="732"/>
                </a:cubicBezTo>
                <a:cubicBezTo>
                  <a:pt x="953" y="732"/>
                  <a:pt x="953" y="732"/>
                  <a:pt x="953" y="732"/>
                </a:cubicBezTo>
                <a:cubicBezTo>
                  <a:pt x="971" y="715"/>
                  <a:pt x="980" y="692"/>
                  <a:pt x="980" y="669"/>
                </a:cubicBezTo>
                <a:cubicBezTo>
                  <a:pt x="980" y="646"/>
                  <a:pt x="971" y="623"/>
                  <a:pt x="953" y="605"/>
                </a:cubicBezTo>
                <a:close/>
              </a:path>
            </a:pathLst>
          </a:custGeom>
          <a:solidFill>
            <a:schemeClr val="accent6">
              <a:lumMod val="20000"/>
              <a:lumOff val="80000"/>
            </a:schemeClr>
          </a:solidFill>
          <a:ln w="19050" cap="flat">
            <a:solidFill>
              <a:schemeClr val="bg1"/>
            </a:solidFill>
            <a:prstDash val="solid"/>
            <a:miter lim="800000"/>
            <a:headEnd/>
            <a:tailEnd/>
          </a:ln>
        </p:spPr>
        <p:txBody>
          <a:bodyPr vert="horz" wrap="square" lIns="34290" tIns="17145" rIns="34290" bIns="17145" numCol="1" anchor="t" anchorCtr="0" compatLnSpc="1">
            <a:prstTxWarp prst="textNoShape">
              <a:avLst/>
            </a:prstTxWarp>
          </a:bodyPr>
          <a:lstStyle/>
          <a:p>
            <a:pPr>
              <a:defRPr/>
            </a:pPr>
            <a:endParaRPr lang="en-US" sz="1013"/>
          </a:p>
        </p:txBody>
      </p:sp>
      <p:sp>
        <p:nvSpPr>
          <p:cNvPr id="21" name="TextBox 20">
            <a:extLst>
              <a:ext uri="{FF2B5EF4-FFF2-40B4-BE49-F238E27FC236}">
                <a16:creationId xmlns:a16="http://schemas.microsoft.com/office/drawing/2014/main" id="{A5FF958D-093C-A5A0-6045-7CE988553F13}"/>
              </a:ext>
            </a:extLst>
          </p:cNvPr>
          <p:cNvSpPr txBox="1"/>
          <p:nvPr/>
        </p:nvSpPr>
        <p:spPr bwMode="auto">
          <a:xfrm>
            <a:off x="725196" y="1754621"/>
            <a:ext cx="1934469" cy="276999"/>
          </a:xfrm>
          <a:prstGeom prst="rect">
            <a:avLst/>
          </a:prstGeom>
          <a:noFill/>
        </p:spPr>
        <p:txBody>
          <a:bodyPr wrap="square" lIns="0" tIns="0" rIns="0" bIns="0" rtlCol="0">
            <a:spAutoFit/>
          </a:bodyPr>
          <a:lstStyle/>
          <a:p>
            <a:pPr>
              <a:defRPr/>
            </a:pPr>
            <a:r>
              <a:rPr lang="en-US" sz="900" b="1" dirty="0">
                <a:ln w="0"/>
                <a:latin typeface="Arial"/>
                <a:ea typeface="Open Sans"/>
                <a:cs typeface="Arial"/>
              </a:rPr>
              <a:t>19/04/2023</a:t>
            </a:r>
            <a:br>
              <a:rPr lang="en-US" sz="900" b="1" dirty="0">
                <a:ln w="0"/>
                <a:latin typeface="Arial"/>
                <a:ea typeface="Open Sans"/>
                <a:cs typeface="Arial"/>
              </a:rPr>
            </a:br>
            <a:r>
              <a:rPr lang="en-US" sz="900" dirty="0" err="1">
                <a:ln w="0"/>
                <a:latin typeface="Arial"/>
                <a:cs typeface="Arial"/>
              </a:rPr>
              <a:t>Bắt</a:t>
            </a:r>
            <a:r>
              <a:rPr lang="en-US" sz="900" dirty="0">
                <a:ln w="0"/>
                <a:latin typeface="Arial"/>
                <a:cs typeface="Arial"/>
              </a:rPr>
              <a:t> </a:t>
            </a:r>
            <a:r>
              <a:rPr lang="en-US" sz="900" dirty="0" err="1">
                <a:ln w="0"/>
                <a:latin typeface="Arial"/>
                <a:cs typeface="Arial"/>
              </a:rPr>
              <a:t>đầu</a:t>
            </a:r>
            <a:r>
              <a:rPr lang="en-US" sz="900" dirty="0">
                <a:ln w="0"/>
                <a:latin typeface="Arial"/>
                <a:cs typeface="Arial"/>
              </a:rPr>
              <a:t> </a:t>
            </a:r>
            <a:r>
              <a:rPr lang="en-US" sz="900" dirty="0" err="1">
                <a:ln w="0"/>
                <a:latin typeface="Arial"/>
                <a:cs typeface="Arial"/>
              </a:rPr>
              <a:t>đào</a:t>
            </a:r>
            <a:r>
              <a:rPr lang="en-US" sz="900" dirty="0">
                <a:ln w="0"/>
                <a:latin typeface="Arial"/>
                <a:cs typeface="Arial"/>
              </a:rPr>
              <a:t> </a:t>
            </a:r>
            <a:r>
              <a:rPr lang="en-US" sz="900" dirty="0" err="1">
                <a:ln w="0"/>
                <a:latin typeface="Arial"/>
                <a:cs typeface="Arial"/>
              </a:rPr>
              <a:t>tạo</a:t>
            </a:r>
            <a:r>
              <a:rPr lang="en-US" sz="900" dirty="0">
                <a:ln w="0"/>
                <a:latin typeface="Arial"/>
                <a:cs typeface="Arial"/>
              </a:rPr>
              <a:t> </a:t>
            </a:r>
            <a:r>
              <a:rPr lang="en-US" sz="900" dirty="0" err="1">
                <a:ln w="0"/>
                <a:latin typeface="Arial"/>
                <a:cs typeface="Arial"/>
              </a:rPr>
              <a:t>Kiến</a:t>
            </a:r>
            <a:r>
              <a:rPr lang="en-US" sz="900" dirty="0">
                <a:ln w="0"/>
                <a:latin typeface="Arial"/>
                <a:cs typeface="Arial"/>
              </a:rPr>
              <a:t> </a:t>
            </a:r>
            <a:r>
              <a:rPr lang="en-US" sz="900" dirty="0" err="1">
                <a:ln w="0"/>
                <a:latin typeface="Arial"/>
                <a:cs typeface="Arial"/>
              </a:rPr>
              <a:t>thức</a:t>
            </a:r>
            <a:r>
              <a:rPr lang="en-US" sz="900" dirty="0">
                <a:ln w="0"/>
                <a:latin typeface="Arial"/>
                <a:cs typeface="Arial"/>
              </a:rPr>
              <a:t> </a:t>
            </a:r>
            <a:r>
              <a:rPr lang="en-US" sz="900" dirty="0" err="1">
                <a:ln w="0"/>
                <a:latin typeface="Arial"/>
                <a:cs typeface="Arial"/>
              </a:rPr>
              <a:t>chung</a:t>
            </a:r>
            <a:endParaRPr lang="en-US" sz="900" dirty="0">
              <a:ln w="0"/>
              <a:latin typeface="Arial"/>
              <a:ea typeface="Open Sans"/>
              <a:cs typeface="Arial"/>
            </a:endParaRPr>
          </a:p>
        </p:txBody>
      </p:sp>
      <p:sp>
        <p:nvSpPr>
          <p:cNvPr id="22" name="TextBox 21">
            <a:extLst>
              <a:ext uri="{FF2B5EF4-FFF2-40B4-BE49-F238E27FC236}">
                <a16:creationId xmlns:a16="http://schemas.microsoft.com/office/drawing/2014/main" id="{DC70492D-8FE6-0C86-78BB-24467358AE1F}"/>
              </a:ext>
            </a:extLst>
          </p:cNvPr>
          <p:cNvSpPr txBox="1"/>
          <p:nvPr/>
        </p:nvSpPr>
        <p:spPr bwMode="auto">
          <a:xfrm>
            <a:off x="1954748" y="3646921"/>
            <a:ext cx="2360502" cy="415498"/>
          </a:xfrm>
          <a:prstGeom prst="rect">
            <a:avLst/>
          </a:prstGeom>
          <a:noFill/>
        </p:spPr>
        <p:txBody>
          <a:bodyPr wrap="square" lIns="0" tIns="0" rIns="0" bIns="0" rtlCol="0">
            <a:spAutoFit/>
          </a:bodyPr>
          <a:lstStyle/>
          <a:p>
            <a:pPr>
              <a:defRPr/>
            </a:pPr>
            <a:r>
              <a:rPr lang="en-US" sz="900" b="1" dirty="0">
                <a:ln w="0"/>
                <a:latin typeface="Arial"/>
                <a:ea typeface="Open Sans"/>
                <a:cs typeface="Arial"/>
              </a:rPr>
              <a:t>04/05/2023</a:t>
            </a:r>
          </a:p>
          <a:p>
            <a:pPr>
              <a:defRPr/>
            </a:pPr>
            <a:r>
              <a:rPr lang="en-US" sz="900" dirty="0" err="1">
                <a:ln w="0"/>
                <a:latin typeface="Arial"/>
                <a:cs typeface="Arial"/>
              </a:rPr>
              <a:t>Gửi</a:t>
            </a:r>
            <a:r>
              <a:rPr lang="en-US" sz="900" dirty="0">
                <a:ln w="0"/>
                <a:latin typeface="Arial"/>
                <a:cs typeface="Arial"/>
              </a:rPr>
              <a:t> </a:t>
            </a:r>
            <a:r>
              <a:rPr lang="en-US" sz="900" dirty="0" err="1">
                <a:ln w="0"/>
                <a:latin typeface="Arial"/>
                <a:cs typeface="Arial"/>
              </a:rPr>
              <a:t>danh</a:t>
            </a:r>
            <a:r>
              <a:rPr lang="en-US" sz="900" dirty="0">
                <a:ln w="0"/>
                <a:latin typeface="Arial"/>
                <a:cs typeface="Arial"/>
              </a:rPr>
              <a:t> </a:t>
            </a:r>
            <a:r>
              <a:rPr lang="en-US" sz="900" dirty="0" err="1">
                <a:ln w="0"/>
                <a:latin typeface="Arial"/>
                <a:cs typeface="Arial"/>
              </a:rPr>
              <a:t>sách</a:t>
            </a:r>
            <a:r>
              <a:rPr lang="en-US" sz="900" dirty="0">
                <a:ln w="0"/>
                <a:latin typeface="Arial"/>
                <a:cs typeface="Arial"/>
              </a:rPr>
              <a:t> </a:t>
            </a:r>
            <a:r>
              <a:rPr lang="en-US" sz="900" dirty="0" err="1">
                <a:ln w="0"/>
                <a:latin typeface="Arial"/>
                <a:cs typeface="Arial"/>
              </a:rPr>
              <a:t>đề</a:t>
            </a:r>
            <a:r>
              <a:rPr lang="en-US" sz="900" dirty="0">
                <a:ln w="0"/>
                <a:latin typeface="Arial"/>
                <a:cs typeface="Arial"/>
              </a:rPr>
              <a:t> </a:t>
            </a:r>
            <a:r>
              <a:rPr lang="en-US" sz="900" dirty="0" err="1">
                <a:ln w="0"/>
                <a:latin typeface="Arial"/>
                <a:cs typeface="Arial"/>
              </a:rPr>
              <a:t>tài</a:t>
            </a:r>
            <a:r>
              <a:rPr lang="en-US" sz="900" dirty="0">
                <a:ln w="0"/>
                <a:latin typeface="Arial"/>
                <a:cs typeface="Arial"/>
              </a:rPr>
              <a:t> </a:t>
            </a:r>
            <a:br>
              <a:rPr lang="en-US" sz="900" dirty="0">
                <a:ln w="0"/>
                <a:latin typeface="Arial"/>
                <a:cs typeface="Arial"/>
              </a:rPr>
            </a:br>
            <a:r>
              <a:rPr lang="en-US" sz="900" dirty="0" err="1">
                <a:ln w="0"/>
                <a:latin typeface="Arial"/>
                <a:cs typeface="Arial"/>
              </a:rPr>
              <a:t>kết</a:t>
            </a:r>
            <a:r>
              <a:rPr lang="en-US" sz="900" dirty="0">
                <a:ln w="0"/>
                <a:latin typeface="Arial"/>
                <a:cs typeface="Arial"/>
              </a:rPr>
              <a:t> </a:t>
            </a:r>
            <a:r>
              <a:rPr lang="en-US" sz="900" dirty="0" err="1">
                <a:ln w="0"/>
                <a:latin typeface="Arial"/>
                <a:cs typeface="Arial"/>
              </a:rPr>
              <a:t>thúc</a:t>
            </a:r>
            <a:r>
              <a:rPr lang="en-US" sz="900" dirty="0">
                <a:ln w="0"/>
                <a:latin typeface="Arial"/>
                <a:cs typeface="Arial"/>
              </a:rPr>
              <a:t> </a:t>
            </a:r>
            <a:r>
              <a:rPr lang="en-US" sz="900" dirty="0" err="1">
                <a:ln w="0"/>
                <a:latin typeface="Arial"/>
                <a:cs typeface="Arial"/>
              </a:rPr>
              <a:t>giai</a:t>
            </a:r>
            <a:r>
              <a:rPr lang="en-US" sz="900" dirty="0">
                <a:ln w="0"/>
                <a:latin typeface="Arial"/>
                <a:cs typeface="Arial"/>
              </a:rPr>
              <a:t> </a:t>
            </a:r>
            <a:r>
              <a:rPr lang="en-US" sz="900" dirty="0" err="1">
                <a:ln w="0"/>
                <a:latin typeface="Arial"/>
                <a:cs typeface="Arial"/>
              </a:rPr>
              <a:t>đoạn</a:t>
            </a:r>
            <a:r>
              <a:rPr lang="en-US" sz="900" dirty="0">
                <a:ln w="0"/>
                <a:latin typeface="Arial"/>
                <a:cs typeface="Arial"/>
              </a:rPr>
              <a:t> 1</a:t>
            </a:r>
          </a:p>
        </p:txBody>
      </p:sp>
      <p:sp>
        <p:nvSpPr>
          <p:cNvPr id="39" name="TextBox 38">
            <a:extLst>
              <a:ext uri="{FF2B5EF4-FFF2-40B4-BE49-F238E27FC236}">
                <a16:creationId xmlns:a16="http://schemas.microsoft.com/office/drawing/2014/main" id="{3B0F1A43-E349-187C-0242-1FAE0CAD5EB5}"/>
              </a:ext>
            </a:extLst>
          </p:cNvPr>
          <p:cNvSpPr txBox="1"/>
          <p:nvPr/>
        </p:nvSpPr>
        <p:spPr bwMode="auto">
          <a:xfrm>
            <a:off x="3093864" y="1743321"/>
            <a:ext cx="1934469" cy="276999"/>
          </a:xfrm>
          <a:prstGeom prst="rect">
            <a:avLst/>
          </a:prstGeom>
          <a:noFill/>
        </p:spPr>
        <p:txBody>
          <a:bodyPr wrap="square" lIns="0" tIns="0" rIns="0" bIns="0" rtlCol="0">
            <a:spAutoFit/>
          </a:bodyPr>
          <a:lstStyle/>
          <a:p>
            <a:pPr>
              <a:defRPr/>
            </a:pPr>
            <a:r>
              <a:rPr lang="en-US" sz="900" b="1" dirty="0">
                <a:ln w="0"/>
                <a:latin typeface="Arial"/>
                <a:ea typeface="Open Sans"/>
                <a:cs typeface="Arial"/>
              </a:rPr>
              <a:t>09/05/2023</a:t>
            </a:r>
            <a:br>
              <a:rPr lang="en-US" sz="900" b="1" dirty="0">
                <a:ln w="0"/>
                <a:latin typeface="Arial"/>
                <a:ea typeface="Open Sans"/>
                <a:cs typeface="Arial"/>
              </a:rPr>
            </a:br>
            <a:r>
              <a:rPr lang="en-US" sz="900" dirty="0" err="1">
                <a:ln w="0"/>
                <a:latin typeface="Arial"/>
                <a:cs typeface="Arial"/>
              </a:rPr>
              <a:t>Sinh</a:t>
            </a:r>
            <a:r>
              <a:rPr lang="en-US" sz="900" dirty="0">
                <a:ln w="0"/>
                <a:latin typeface="Arial"/>
                <a:cs typeface="Arial"/>
              </a:rPr>
              <a:t> </a:t>
            </a:r>
            <a:r>
              <a:rPr lang="en-US" sz="900" dirty="0" err="1">
                <a:ln w="0"/>
                <a:latin typeface="Arial"/>
                <a:cs typeface="Arial"/>
              </a:rPr>
              <a:t>viên</a:t>
            </a:r>
            <a:r>
              <a:rPr lang="en-US" sz="900" dirty="0">
                <a:ln w="0"/>
                <a:latin typeface="Arial"/>
                <a:cs typeface="Arial"/>
              </a:rPr>
              <a:t> </a:t>
            </a:r>
            <a:r>
              <a:rPr lang="en-US" sz="900" dirty="0" err="1">
                <a:ln w="0"/>
                <a:latin typeface="Arial"/>
                <a:cs typeface="Arial"/>
              </a:rPr>
              <a:t>chốt</a:t>
            </a:r>
            <a:r>
              <a:rPr lang="en-US" sz="900" dirty="0">
                <a:ln w="0"/>
                <a:latin typeface="Arial"/>
                <a:cs typeface="Arial"/>
              </a:rPr>
              <a:t> </a:t>
            </a:r>
            <a:r>
              <a:rPr lang="en-US" sz="900" dirty="0" err="1">
                <a:ln w="0"/>
                <a:latin typeface="Arial"/>
                <a:cs typeface="Arial"/>
              </a:rPr>
              <a:t>đề</a:t>
            </a:r>
            <a:r>
              <a:rPr lang="en-US" sz="900" dirty="0">
                <a:ln w="0"/>
                <a:latin typeface="Arial"/>
                <a:cs typeface="Arial"/>
              </a:rPr>
              <a:t> </a:t>
            </a:r>
            <a:r>
              <a:rPr lang="en-US" sz="900" dirty="0" err="1">
                <a:ln w="0"/>
                <a:latin typeface="Arial"/>
                <a:cs typeface="Arial"/>
              </a:rPr>
              <a:t>tài</a:t>
            </a:r>
            <a:r>
              <a:rPr lang="en-US" sz="900" dirty="0">
                <a:ln w="0"/>
                <a:latin typeface="Arial"/>
                <a:cs typeface="Arial"/>
              </a:rPr>
              <a:t> </a:t>
            </a:r>
            <a:r>
              <a:rPr lang="en-US" sz="900" dirty="0" err="1">
                <a:ln w="0"/>
                <a:latin typeface="Arial"/>
                <a:cs typeface="Arial"/>
              </a:rPr>
              <a:t>và</a:t>
            </a:r>
            <a:r>
              <a:rPr lang="en-US" sz="900" dirty="0">
                <a:ln w="0"/>
                <a:latin typeface="Arial"/>
                <a:cs typeface="Arial"/>
              </a:rPr>
              <a:t> Mentor</a:t>
            </a:r>
          </a:p>
        </p:txBody>
      </p:sp>
      <p:sp>
        <p:nvSpPr>
          <p:cNvPr id="45" name="TextBox 44">
            <a:extLst>
              <a:ext uri="{FF2B5EF4-FFF2-40B4-BE49-F238E27FC236}">
                <a16:creationId xmlns:a16="http://schemas.microsoft.com/office/drawing/2014/main" id="{92A133C3-749E-E46F-21B7-17FF3036E57F}"/>
              </a:ext>
            </a:extLst>
          </p:cNvPr>
          <p:cNvSpPr txBox="1"/>
          <p:nvPr/>
        </p:nvSpPr>
        <p:spPr bwMode="auto">
          <a:xfrm>
            <a:off x="4824777" y="3730240"/>
            <a:ext cx="1934469" cy="415498"/>
          </a:xfrm>
          <a:prstGeom prst="rect">
            <a:avLst/>
          </a:prstGeom>
          <a:noFill/>
        </p:spPr>
        <p:txBody>
          <a:bodyPr wrap="square" lIns="0" tIns="0" rIns="0" bIns="0" rtlCol="0">
            <a:spAutoFit/>
          </a:bodyPr>
          <a:lstStyle/>
          <a:p>
            <a:pPr>
              <a:defRPr/>
            </a:pPr>
            <a:r>
              <a:rPr lang="en-US" sz="900" b="1" dirty="0">
                <a:ln w="0"/>
                <a:latin typeface="Arial"/>
                <a:ea typeface="Open Sans"/>
                <a:cs typeface="Arial"/>
              </a:rPr>
              <a:t>14/05/2023</a:t>
            </a:r>
            <a:br>
              <a:rPr lang="en-US" sz="900" b="1" dirty="0">
                <a:ln w="0"/>
                <a:latin typeface="Arial"/>
                <a:ea typeface="Open Sans"/>
                <a:cs typeface="Arial"/>
              </a:rPr>
            </a:br>
            <a:r>
              <a:rPr lang="en-US" sz="900" dirty="0" err="1">
                <a:ln w="0"/>
                <a:latin typeface="Arial"/>
                <a:cs typeface="Arial"/>
              </a:rPr>
              <a:t>Bắt</a:t>
            </a:r>
            <a:r>
              <a:rPr lang="en-US" sz="900" dirty="0">
                <a:ln w="0"/>
                <a:latin typeface="Arial"/>
                <a:cs typeface="Arial"/>
              </a:rPr>
              <a:t> </a:t>
            </a:r>
            <a:r>
              <a:rPr lang="en-US" sz="900" dirty="0" err="1">
                <a:ln w="0"/>
                <a:latin typeface="Arial"/>
                <a:cs typeface="Arial"/>
              </a:rPr>
              <a:t>đầu</a:t>
            </a:r>
            <a:r>
              <a:rPr lang="en-US" sz="900" dirty="0">
                <a:ln w="0"/>
                <a:latin typeface="Arial"/>
                <a:cs typeface="Arial"/>
              </a:rPr>
              <a:t> </a:t>
            </a:r>
            <a:r>
              <a:rPr lang="en-US" sz="900" dirty="0" err="1">
                <a:ln w="0"/>
                <a:latin typeface="Arial"/>
                <a:cs typeface="Arial"/>
              </a:rPr>
              <a:t>đào</a:t>
            </a:r>
            <a:r>
              <a:rPr lang="en-US" sz="900" dirty="0">
                <a:ln w="0"/>
                <a:latin typeface="Arial"/>
                <a:cs typeface="Arial"/>
              </a:rPr>
              <a:t> </a:t>
            </a:r>
            <a:r>
              <a:rPr lang="en-US" sz="900" dirty="0" err="1">
                <a:ln w="0"/>
                <a:latin typeface="Arial"/>
                <a:cs typeface="Arial"/>
              </a:rPr>
              <a:t>tạo</a:t>
            </a:r>
            <a:r>
              <a:rPr lang="en-US" sz="900" dirty="0">
                <a:ln w="0"/>
                <a:latin typeface="Arial"/>
                <a:cs typeface="Arial"/>
              </a:rPr>
              <a:t> </a:t>
            </a:r>
            <a:r>
              <a:rPr lang="en-US" sz="900" dirty="0" err="1">
                <a:ln w="0"/>
                <a:latin typeface="Arial"/>
                <a:cs typeface="Arial"/>
              </a:rPr>
              <a:t>kiến</a:t>
            </a:r>
            <a:r>
              <a:rPr lang="en-US" sz="900" dirty="0">
                <a:ln w="0"/>
                <a:latin typeface="Arial"/>
                <a:cs typeface="Arial"/>
              </a:rPr>
              <a:t> </a:t>
            </a:r>
            <a:r>
              <a:rPr lang="en-US" sz="900" dirty="0" err="1">
                <a:ln w="0"/>
                <a:latin typeface="Arial"/>
                <a:cs typeface="Arial"/>
              </a:rPr>
              <a:t>thức</a:t>
            </a:r>
            <a:r>
              <a:rPr lang="en-US" sz="900" dirty="0">
                <a:ln w="0"/>
                <a:latin typeface="Arial"/>
                <a:cs typeface="Arial"/>
              </a:rPr>
              <a:t> </a:t>
            </a:r>
            <a:r>
              <a:rPr lang="en-US" sz="900" dirty="0" err="1">
                <a:ln w="0"/>
                <a:latin typeface="Arial"/>
                <a:cs typeface="Arial"/>
              </a:rPr>
              <a:t>chyên</a:t>
            </a:r>
            <a:r>
              <a:rPr lang="en-US" sz="900" dirty="0">
                <a:ln w="0"/>
                <a:latin typeface="Arial"/>
                <a:cs typeface="Arial"/>
              </a:rPr>
              <a:t> </a:t>
            </a:r>
            <a:r>
              <a:rPr lang="en-US" sz="900" dirty="0" err="1">
                <a:ln w="0"/>
                <a:latin typeface="Arial"/>
                <a:cs typeface="Arial"/>
              </a:rPr>
              <a:t>môn</a:t>
            </a:r>
            <a:r>
              <a:rPr lang="en-US" sz="900" dirty="0">
                <a:ln w="0"/>
                <a:latin typeface="Arial"/>
                <a:cs typeface="Arial"/>
              </a:rPr>
              <a:t> </a:t>
            </a:r>
            <a:r>
              <a:rPr lang="en-US" sz="900" dirty="0" err="1">
                <a:ln w="0"/>
                <a:latin typeface="Arial"/>
                <a:cs typeface="Arial"/>
              </a:rPr>
              <a:t>theo</a:t>
            </a:r>
            <a:r>
              <a:rPr lang="en-US" sz="900" dirty="0">
                <a:ln w="0"/>
                <a:latin typeface="Arial"/>
                <a:cs typeface="Arial"/>
              </a:rPr>
              <a:t> </a:t>
            </a:r>
            <a:r>
              <a:rPr lang="en-US" sz="900" dirty="0" err="1">
                <a:ln w="0"/>
                <a:latin typeface="Arial"/>
                <a:cs typeface="Arial"/>
              </a:rPr>
              <a:t>lĩnh</a:t>
            </a:r>
            <a:r>
              <a:rPr lang="en-US" sz="900" dirty="0">
                <a:ln w="0"/>
                <a:latin typeface="Arial"/>
                <a:cs typeface="Arial"/>
              </a:rPr>
              <a:t> </a:t>
            </a:r>
            <a:r>
              <a:rPr lang="en-US" sz="900" dirty="0" err="1">
                <a:ln w="0"/>
                <a:latin typeface="Arial"/>
                <a:cs typeface="Arial"/>
              </a:rPr>
              <a:t>vực</a:t>
            </a:r>
            <a:r>
              <a:rPr lang="en-US" sz="900" dirty="0">
                <a:ln w="0"/>
                <a:latin typeface="Arial"/>
                <a:cs typeface="Arial"/>
              </a:rPr>
              <a:t> con</a:t>
            </a:r>
            <a:endParaRPr lang="en-US" sz="900" dirty="0">
              <a:ln w="0"/>
              <a:latin typeface="Arial"/>
              <a:ea typeface="Open Sans"/>
              <a:cs typeface="Arial"/>
            </a:endParaRPr>
          </a:p>
        </p:txBody>
      </p:sp>
      <p:sp>
        <p:nvSpPr>
          <p:cNvPr id="51" name="TextBox 50">
            <a:extLst>
              <a:ext uri="{FF2B5EF4-FFF2-40B4-BE49-F238E27FC236}">
                <a16:creationId xmlns:a16="http://schemas.microsoft.com/office/drawing/2014/main" id="{9B560832-1568-AAE8-79B2-52DAEB2E88CA}"/>
              </a:ext>
            </a:extLst>
          </p:cNvPr>
          <p:cNvSpPr txBox="1"/>
          <p:nvPr/>
        </p:nvSpPr>
        <p:spPr bwMode="auto">
          <a:xfrm>
            <a:off x="5792011" y="1672976"/>
            <a:ext cx="1934469" cy="415498"/>
          </a:xfrm>
          <a:prstGeom prst="rect">
            <a:avLst/>
          </a:prstGeom>
          <a:noFill/>
        </p:spPr>
        <p:txBody>
          <a:bodyPr wrap="square" lIns="0" tIns="0" rIns="0" bIns="0" rtlCol="0">
            <a:spAutoFit/>
          </a:bodyPr>
          <a:lstStyle/>
          <a:p>
            <a:pPr>
              <a:defRPr/>
            </a:pPr>
            <a:r>
              <a:rPr lang="en-US" sz="900" b="1" dirty="0">
                <a:ln w="0"/>
                <a:latin typeface="Arial"/>
                <a:ea typeface="Open Sans"/>
                <a:cs typeface="Arial"/>
              </a:rPr>
              <a:t>16/05/2023</a:t>
            </a:r>
            <a:br>
              <a:rPr lang="en-US" sz="900" b="1" dirty="0">
                <a:ln w="0"/>
                <a:latin typeface="Arial"/>
                <a:ea typeface="Open Sans"/>
                <a:cs typeface="Arial"/>
              </a:rPr>
            </a:br>
            <a:r>
              <a:rPr lang="en-US" sz="900" dirty="0" err="1">
                <a:ln w="0"/>
                <a:latin typeface="Arial"/>
                <a:cs typeface="Arial"/>
              </a:rPr>
              <a:t>Chốt</a:t>
            </a:r>
            <a:r>
              <a:rPr lang="en-US" sz="900" dirty="0">
                <a:ln w="0"/>
                <a:latin typeface="Arial"/>
                <a:cs typeface="Arial"/>
              </a:rPr>
              <a:t> </a:t>
            </a:r>
            <a:r>
              <a:rPr lang="en-US" sz="900" dirty="0" err="1">
                <a:ln w="0"/>
                <a:latin typeface="Arial"/>
                <a:cs typeface="Arial"/>
              </a:rPr>
              <a:t>danh</a:t>
            </a:r>
            <a:r>
              <a:rPr lang="en-US" sz="900" dirty="0">
                <a:ln w="0"/>
                <a:latin typeface="Arial"/>
                <a:cs typeface="Arial"/>
              </a:rPr>
              <a:t> </a:t>
            </a:r>
            <a:r>
              <a:rPr lang="en-US" sz="900" dirty="0" err="1">
                <a:ln w="0"/>
                <a:latin typeface="Arial"/>
                <a:cs typeface="Arial"/>
              </a:rPr>
              <a:t>sách</a:t>
            </a:r>
            <a:r>
              <a:rPr lang="en-US" sz="900" dirty="0">
                <a:ln w="0"/>
                <a:latin typeface="Arial"/>
                <a:cs typeface="Arial"/>
              </a:rPr>
              <a:t> </a:t>
            </a:r>
            <a:r>
              <a:rPr lang="en-US" sz="900" dirty="0" err="1">
                <a:ln w="0"/>
                <a:latin typeface="Arial"/>
                <a:cs typeface="Arial"/>
              </a:rPr>
              <a:t>các</a:t>
            </a:r>
            <a:r>
              <a:rPr lang="en-US" sz="900" dirty="0">
                <a:ln w="0"/>
                <a:latin typeface="Arial"/>
                <a:cs typeface="Arial"/>
              </a:rPr>
              <a:t> </a:t>
            </a:r>
            <a:r>
              <a:rPr lang="en-US" sz="900" dirty="0" err="1">
                <a:ln w="0"/>
                <a:latin typeface="Arial"/>
                <a:cs typeface="Arial"/>
              </a:rPr>
              <a:t>bạn</a:t>
            </a:r>
            <a:r>
              <a:rPr lang="en-US" sz="900" dirty="0">
                <a:ln w="0"/>
                <a:latin typeface="Arial"/>
                <a:cs typeface="Arial"/>
              </a:rPr>
              <a:t> </a:t>
            </a:r>
            <a:br>
              <a:rPr lang="en-US" sz="900" dirty="0">
                <a:ln w="0"/>
                <a:latin typeface="Arial"/>
                <a:cs typeface="Arial"/>
              </a:rPr>
            </a:br>
            <a:r>
              <a:rPr lang="en-US" sz="900" dirty="0" err="1">
                <a:ln w="0"/>
                <a:latin typeface="Arial"/>
                <a:cs typeface="Arial"/>
              </a:rPr>
              <a:t>sinh</a:t>
            </a:r>
            <a:r>
              <a:rPr lang="en-US" sz="900" dirty="0">
                <a:ln w="0"/>
                <a:latin typeface="Arial"/>
                <a:cs typeface="Arial"/>
              </a:rPr>
              <a:t> </a:t>
            </a:r>
            <a:r>
              <a:rPr lang="en-US" sz="900" dirty="0" err="1">
                <a:ln w="0"/>
                <a:latin typeface="Arial"/>
                <a:cs typeface="Arial"/>
              </a:rPr>
              <a:t>viên</a:t>
            </a:r>
            <a:r>
              <a:rPr lang="en-US" sz="900" dirty="0">
                <a:ln w="0"/>
                <a:latin typeface="Arial"/>
                <a:cs typeface="Arial"/>
              </a:rPr>
              <a:t> </a:t>
            </a:r>
            <a:r>
              <a:rPr lang="en-US" sz="900" dirty="0" err="1">
                <a:ln w="0"/>
                <a:latin typeface="Arial"/>
                <a:cs typeface="Arial"/>
              </a:rPr>
              <a:t>GĐ2</a:t>
            </a:r>
            <a:endParaRPr lang="en-US" sz="900" dirty="0">
              <a:ln w="0"/>
              <a:latin typeface="Arial"/>
              <a:ea typeface="Open Sans"/>
              <a:cs typeface="Arial"/>
            </a:endParaRPr>
          </a:p>
        </p:txBody>
      </p:sp>
      <p:pic>
        <p:nvPicPr>
          <p:cNvPr id="54" name="Picture 53">
            <a:extLst>
              <a:ext uri="{FF2B5EF4-FFF2-40B4-BE49-F238E27FC236}">
                <a16:creationId xmlns:a16="http://schemas.microsoft.com/office/drawing/2014/main" id="{5BB8F9B4-A30E-EADA-CB85-2FC95AD20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516" y="2631442"/>
            <a:ext cx="571500" cy="571500"/>
          </a:xfrm>
          <a:prstGeom prst="rect">
            <a:avLst/>
          </a:prstGeom>
        </p:spPr>
      </p:pic>
      <p:pic>
        <p:nvPicPr>
          <p:cNvPr id="58" name="Picture 57">
            <a:extLst>
              <a:ext uri="{FF2B5EF4-FFF2-40B4-BE49-F238E27FC236}">
                <a16:creationId xmlns:a16="http://schemas.microsoft.com/office/drawing/2014/main" id="{9D3DA14C-34D2-7C48-39F9-28D4BECDB3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9529" y="2688592"/>
            <a:ext cx="457200" cy="457200"/>
          </a:xfrm>
          <a:prstGeom prst="rect">
            <a:avLst/>
          </a:prstGeom>
        </p:spPr>
      </p:pic>
      <p:pic>
        <p:nvPicPr>
          <p:cNvPr id="60" name="Picture 59">
            <a:extLst>
              <a:ext uri="{FF2B5EF4-FFF2-40B4-BE49-F238E27FC236}">
                <a16:creationId xmlns:a16="http://schemas.microsoft.com/office/drawing/2014/main" id="{FFE03485-7B75-02EA-22A0-4AAEDDBDD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462" y="2602753"/>
            <a:ext cx="571500" cy="571500"/>
          </a:xfrm>
          <a:prstGeom prst="rect">
            <a:avLst/>
          </a:prstGeom>
        </p:spPr>
      </p:pic>
      <p:pic>
        <p:nvPicPr>
          <p:cNvPr id="62" name="Picture 61">
            <a:extLst>
              <a:ext uri="{FF2B5EF4-FFF2-40B4-BE49-F238E27FC236}">
                <a16:creationId xmlns:a16="http://schemas.microsoft.com/office/drawing/2014/main" id="{F59B275F-5183-F12E-5249-86C7A8E860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3696" y="2701945"/>
            <a:ext cx="457200" cy="457200"/>
          </a:xfrm>
          <a:prstGeom prst="rect">
            <a:avLst/>
          </a:prstGeom>
        </p:spPr>
      </p:pic>
      <p:pic>
        <p:nvPicPr>
          <p:cNvPr id="65" name="Picture 64">
            <a:extLst>
              <a:ext uri="{FF2B5EF4-FFF2-40B4-BE49-F238E27FC236}">
                <a16:creationId xmlns:a16="http://schemas.microsoft.com/office/drawing/2014/main" id="{33DA2F00-0FA7-8E05-40A2-F0910FA9FF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9716" y="2616673"/>
            <a:ext cx="529119" cy="529119"/>
          </a:xfrm>
          <a:prstGeom prst="rect">
            <a:avLst/>
          </a:prstGeom>
        </p:spPr>
      </p:pic>
    </p:spTree>
    <p:extLst>
      <p:ext uri="{BB962C8B-B14F-4D97-AF65-F5344CB8AC3E}">
        <p14:creationId xmlns:p14="http://schemas.microsoft.com/office/powerpoint/2010/main" val="3812479284"/>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24E6E8-7F72-4E8E-9D1A-480BAF143F32}"/>
              </a:ext>
            </a:extLst>
          </p:cNvPr>
          <p:cNvSpPr/>
          <p:nvPr/>
        </p:nvSpPr>
        <p:spPr>
          <a:xfrm>
            <a:off x="-285750" y="-114300"/>
            <a:ext cx="9715500" cy="5657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5759" y="-209550"/>
            <a:ext cx="10075518" cy="5562600"/>
          </a:xfrm>
          <a:prstGeom prst="roundRect">
            <a:avLst>
              <a:gd name="adj" fmla="val 1599"/>
            </a:avLst>
          </a:prstGeom>
        </p:spPr>
      </p:pic>
      <p:grpSp>
        <p:nvGrpSpPr>
          <p:cNvPr id="2" name="Group 1">
            <a:extLst>
              <a:ext uri="{FF2B5EF4-FFF2-40B4-BE49-F238E27FC236}">
                <a16:creationId xmlns:a16="http://schemas.microsoft.com/office/drawing/2014/main" id="{8CF4F8F3-C848-4DCB-B2F8-D827C9F32780}"/>
              </a:ext>
            </a:extLst>
          </p:cNvPr>
          <p:cNvGrpSpPr/>
          <p:nvPr/>
        </p:nvGrpSpPr>
        <p:grpSpPr>
          <a:xfrm>
            <a:off x="-135742" y="526538"/>
            <a:ext cx="5250730" cy="5112262"/>
            <a:chOff x="273508" y="785771"/>
            <a:chExt cx="6835677" cy="6655413"/>
          </a:xfrm>
        </p:grpSpPr>
        <p:pic>
          <p:nvPicPr>
            <p:cNvPr id="10" name="Graphic 9">
              <a:extLst>
                <a:ext uri="{FF2B5EF4-FFF2-40B4-BE49-F238E27FC236}">
                  <a16:creationId xmlns:a16="http://schemas.microsoft.com/office/drawing/2014/main" id="{EED0C194-2132-4DEF-B1BC-56FC42ABEBB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00000">
              <a:off x="273508" y="785771"/>
              <a:ext cx="6835677" cy="6546414"/>
            </a:xfrm>
            <a:prstGeom prst="rect">
              <a:avLst/>
            </a:prstGeom>
          </p:spPr>
        </p:pic>
        <p:sp>
          <p:nvSpPr>
            <p:cNvPr id="11" name="Freeform: Shape 10">
              <a:extLst>
                <a:ext uri="{FF2B5EF4-FFF2-40B4-BE49-F238E27FC236}">
                  <a16:creationId xmlns:a16="http://schemas.microsoft.com/office/drawing/2014/main" id="{2A26F090-80BB-48EB-9D4A-2674EC980E11}"/>
                </a:ext>
              </a:extLst>
            </p:cNvPr>
            <p:cNvSpPr/>
            <p:nvPr/>
          </p:nvSpPr>
          <p:spPr>
            <a:xfrm>
              <a:off x="387754" y="788186"/>
              <a:ext cx="6035176" cy="6652998"/>
            </a:xfrm>
            <a:custGeom>
              <a:avLst/>
              <a:gdLst>
                <a:gd name="connsiteX0" fmla="*/ 1328364 w 6035176"/>
                <a:gd name="connsiteY0" fmla="*/ 699353 h 6652998"/>
                <a:gd name="connsiteX1" fmla="*/ 1328440 w 6035176"/>
                <a:gd name="connsiteY1" fmla="*/ 699327 h 6652998"/>
                <a:gd name="connsiteX2" fmla="*/ 3725584 w 6035176"/>
                <a:gd name="connsiteY2" fmla="*/ 57012 h 6652998"/>
                <a:gd name="connsiteX3" fmla="*/ 3725648 w 6035176"/>
                <a:gd name="connsiteY3" fmla="*/ 56993 h 6652998"/>
                <a:gd name="connsiteX4" fmla="*/ 5835499 w 6035176"/>
                <a:gd name="connsiteY4" fmla="*/ 1276809 h 6652998"/>
                <a:gd name="connsiteX5" fmla="*/ 5835752 w 6035176"/>
                <a:gd name="connsiteY5" fmla="*/ 1277825 h 6652998"/>
                <a:gd name="connsiteX6" fmla="*/ 5836070 w 6035176"/>
                <a:gd name="connsiteY6" fmla="*/ 1279000 h 6652998"/>
                <a:gd name="connsiteX7" fmla="*/ 5836388 w 6035176"/>
                <a:gd name="connsiteY7" fmla="*/ 1280168 h 6652998"/>
                <a:gd name="connsiteX8" fmla="*/ 5836705 w 6035176"/>
                <a:gd name="connsiteY8" fmla="*/ 1281336 h 6652998"/>
                <a:gd name="connsiteX9" fmla="*/ 5837023 w 6035176"/>
                <a:gd name="connsiteY9" fmla="*/ 1282511 h 6652998"/>
                <a:gd name="connsiteX10" fmla="*/ 5837340 w 6035176"/>
                <a:gd name="connsiteY10" fmla="*/ 1283680 h 6652998"/>
                <a:gd name="connsiteX11" fmla="*/ 5837658 w 6035176"/>
                <a:gd name="connsiteY11" fmla="*/ 1284848 h 6652998"/>
                <a:gd name="connsiteX12" fmla="*/ 5837975 w 6035176"/>
                <a:gd name="connsiteY12" fmla="*/ 1286016 h 6652998"/>
                <a:gd name="connsiteX13" fmla="*/ 5838292 w 6035176"/>
                <a:gd name="connsiteY13" fmla="*/ 1287185 h 6652998"/>
                <a:gd name="connsiteX14" fmla="*/ 5838610 w 6035176"/>
                <a:gd name="connsiteY14" fmla="*/ 1288353 h 6652998"/>
                <a:gd name="connsiteX15" fmla="*/ 5838927 w 6035176"/>
                <a:gd name="connsiteY15" fmla="*/ 1289522 h 6652998"/>
                <a:gd name="connsiteX16" fmla="*/ 5839245 w 6035176"/>
                <a:gd name="connsiteY16" fmla="*/ 1290690 h 6652998"/>
                <a:gd name="connsiteX17" fmla="*/ 5839499 w 6035176"/>
                <a:gd name="connsiteY17" fmla="*/ 1291858 h 6652998"/>
                <a:gd name="connsiteX18" fmla="*/ 5839816 w 6035176"/>
                <a:gd name="connsiteY18" fmla="*/ 1293020 h 6652998"/>
                <a:gd name="connsiteX19" fmla="*/ 5840134 w 6035176"/>
                <a:gd name="connsiteY19" fmla="*/ 1294189 h 6652998"/>
                <a:gd name="connsiteX20" fmla="*/ 5840451 w 6035176"/>
                <a:gd name="connsiteY20" fmla="*/ 1295351 h 6652998"/>
                <a:gd name="connsiteX21" fmla="*/ 5840769 w 6035176"/>
                <a:gd name="connsiteY21" fmla="*/ 1296519 h 6652998"/>
                <a:gd name="connsiteX22" fmla="*/ 5841087 w 6035176"/>
                <a:gd name="connsiteY22" fmla="*/ 1297681 h 6652998"/>
                <a:gd name="connsiteX23" fmla="*/ 5841404 w 6035176"/>
                <a:gd name="connsiteY23" fmla="*/ 1298850 h 6652998"/>
                <a:gd name="connsiteX24" fmla="*/ 5841722 w 6035176"/>
                <a:gd name="connsiteY24" fmla="*/ 1300012 h 6652998"/>
                <a:gd name="connsiteX25" fmla="*/ 5842039 w 6035176"/>
                <a:gd name="connsiteY25" fmla="*/ 1301174 h 6652998"/>
                <a:gd name="connsiteX26" fmla="*/ 5842356 w 6035176"/>
                <a:gd name="connsiteY26" fmla="*/ 1302336 h 6652998"/>
                <a:gd name="connsiteX27" fmla="*/ 5842674 w 6035176"/>
                <a:gd name="connsiteY27" fmla="*/ 1303498 h 6652998"/>
                <a:gd name="connsiteX28" fmla="*/ 5842991 w 6035176"/>
                <a:gd name="connsiteY28" fmla="*/ 1304660 h 6652998"/>
                <a:gd name="connsiteX29" fmla="*/ 5843246 w 6035176"/>
                <a:gd name="connsiteY29" fmla="*/ 1305822 h 6652998"/>
                <a:gd name="connsiteX30" fmla="*/ 5843563 w 6035176"/>
                <a:gd name="connsiteY30" fmla="*/ 1306984 h 6652998"/>
                <a:gd name="connsiteX31" fmla="*/ 5843880 w 6035176"/>
                <a:gd name="connsiteY31" fmla="*/ 1308146 h 6652998"/>
                <a:gd name="connsiteX32" fmla="*/ 5844198 w 6035176"/>
                <a:gd name="connsiteY32" fmla="*/ 1309308 h 6652998"/>
                <a:gd name="connsiteX33" fmla="*/ 5844515 w 6035176"/>
                <a:gd name="connsiteY33" fmla="*/ 1310464 h 6652998"/>
                <a:gd name="connsiteX34" fmla="*/ 5844833 w 6035176"/>
                <a:gd name="connsiteY34" fmla="*/ 1311626 h 6652998"/>
                <a:gd name="connsiteX35" fmla="*/ 5845151 w 6035176"/>
                <a:gd name="connsiteY35" fmla="*/ 1312788 h 6652998"/>
                <a:gd name="connsiteX36" fmla="*/ 5845468 w 6035176"/>
                <a:gd name="connsiteY36" fmla="*/ 1313944 h 6652998"/>
                <a:gd name="connsiteX37" fmla="*/ 5845786 w 6035176"/>
                <a:gd name="connsiteY37" fmla="*/ 1315106 h 6652998"/>
                <a:gd name="connsiteX38" fmla="*/ 5846039 w 6035176"/>
                <a:gd name="connsiteY38" fmla="*/ 1316261 h 6652998"/>
                <a:gd name="connsiteX39" fmla="*/ 5846357 w 6035176"/>
                <a:gd name="connsiteY39" fmla="*/ 1317417 h 6652998"/>
                <a:gd name="connsiteX40" fmla="*/ 5846675 w 6035176"/>
                <a:gd name="connsiteY40" fmla="*/ 1318573 h 6652998"/>
                <a:gd name="connsiteX41" fmla="*/ 5846992 w 6035176"/>
                <a:gd name="connsiteY41" fmla="*/ 1319735 h 6652998"/>
                <a:gd name="connsiteX42" fmla="*/ 5847310 w 6035176"/>
                <a:gd name="connsiteY42" fmla="*/ 1320891 h 6652998"/>
                <a:gd name="connsiteX43" fmla="*/ 5847627 w 6035176"/>
                <a:gd name="connsiteY43" fmla="*/ 1322046 h 6652998"/>
                <a:gd name="connsiteX44" fmla="*/ 5847944 w 6035176"/>
                <a:gd name="connsiteY44" fmla="*/ 1323202 h 6652998"/>
                <a:gd name="connsiteX45" fmla="*/ 5848262 w 6035176"/>
                <a:gd name="connsiteY45" fmla="*/ 1324358 h 6652998"/>
                <a:gd name="connsiteX46" fmla="*/ 5848516 w 6035176"/>
                <a:gd name="connsiteY46" fmla="*/ 1325513 h 6652998"/>
                <a:gd name="connsiteX47" fmla="*/ 5848834 w 6035176"/>
                <a:gd name="connsiteY47" fmla="*/ 1326663 h 6652998"/>
                <a:gd name="connsiteX48" fmla="*/ 5849151 w 6035176"/>
                <a:gd name="connsiteY48" fmla="*/ 1327818 h 6652998"/>
                <a:gd name="connsiteX49" fmla="*/ 5849468 w 6035176"/>
                <a:gd name="connsiteY49" fmla="*/ 1328974 h 6652998"/>
                <a:gd name="connsiteX50" fmla="*/ 5849786 w 6035176"/>
                <a:gd name="connsiteY50" fmla="*/ 1330130 h 6652998"/>
                <a:gd name="connsiteX51" fmla="*/ 5850103 w 6035176"/>
                <a:gd name="connsiteY51" fmla="*/ 1331279 h 6652998"/>
                <a:gd name="connsiteX52" fmla="*/ 5850421 w 6035176"/>
                <a:gd name="connsiteY52" fmla="*/ 1332435 h 6652998"/>
                <a:gd name="connsiteX53" fmla="*/ 5850738 w 6035176"/>
                <a:gd name="connsiteY53" fmla="*/ 1333584 h 6652998"/>
                <a:gd name="connsiteX54" fmla="*/ 5850992 w 6035176"/>
                <a:gd name="connsiteY54" fmla="*/ 1334740 h 6652998"/>
                <a:gd name="connsiteX55" fmla="*/ 5851310 w 6035176"/>
                <a:gd name="connsiteY55" fmla="*/ 1335889 h 6652998"/>
                <a:gd name="connsiteX56" fmla="*/ 5851627 w 6035176"/>
                <a:gd name="connsiteY56" fmla="*/ 1337039 h 6652998"/>
                <a:gd name="connsiteX57" fmla="*/ 5851945 w 6035176"/>
                <a:gd name="connsiteY57" fmla="*/ 1338188 h 6652998"/>
                <a:gd name="connsiteX58" fmla="*/ 5852263 w 6035176"/>
                <a:gd name="connsiteY58" fmla="*/ 1339344 h 6652998"/>
                <a:gd name="connsiteX59" fmla="*/ 5852580 w 6035176"/>
                <a:gd name="connsiteY59" fmla="*/ 1340493 h 6652998"/>
                <a:gd name="connsiteX60" fmla="*/ 5852898 w 6035176"/>
                <a:gd name="connsiteY60" fmla="*/ 1341642 h 6652998"/>
                <a:gd name="connsiteX61" fmla="*/ 5853151 w 6035176"/>
                <a:gd name="connsiteY61" fmla="*/ 1342792 h 6652998"/>
                <a:gd name="connsiteX62" fmla="*/ 5853469 w 6035176"/>
                <a:gd name="connsiteY62" fmla="*/ 1343941 h 6652998"/>
                <a:gd name="connsiteX63" fmla="*/ 5853787 w 6035176"/>
                <a:gd name="connsiteY63" fmla="*/ 1345090 h 6652998"/>
                <a:gd name="connsiteX64" fmla="*/ 5854104 w 6035176"/>
                <a:gd name="connsiteY64" fmla="*/ 1346233 h 6652998"/>
                <a:gd name="connsiteX65" fmla="*/ 5854422 w 6035176"/>
                <a:gd name="connsiteY65" fmla="*/ 1347383 h 6652998"/>
                <a:gd name="connsiteX66" fmla="*/ 5854739 w 6035176"/>
                <a:gd name="connsiteY66" fmla="*/ 1348532 h 6652998"/>
                <a:gd name="connsiteX67" fmla="*/ 5854993 w 6035176"/>
                <a:gd name="connsiteY67" fmla="*/ 1349681 h 6652998"/>
                <a:gd name="connsiteX68" fmla="*/ 5855311 w 6035176"/>
                <a:gd name="connsiteY68" fmla="*/ 1350824 h 6652998"/>
                <a:gd name="connsiteX69" fmla="*/ 5855628 w 6035176"/>
                <a:gd name="connsiteY69" fmla="*/ 1351974 h 6652998"/>
                <a:gd name="connsiteX70" fmla="*/ 5855946 w 6035176"/>
                <a:gd name="connsiteY70" fmla="*/ 1353117 h 6652998"/>
                <a:gd name="connsiteX71" fmla="*/ 5856263 w 6035176"/>
                <a:gd name="connsiteY71" fmla="*/ 1354266 h 6652998"/>
                <a:gd name="connsiteX72" fmla="*/ 5856580 w 6035176"/>
                <a:gd name="connsiteY72" fmla="*/ 1355409 h 6652998"/>
                <a:gd name="connsiteX73" fmla="*/ 5856835 w 6035176"/>
                <a:gd name="connsiteY73" fmla="*/ 1356552 h 6652998"/>
                <a:gd name="connsiteX74" fmla="*/ 5857152 w 6035176"/>
                <a:gd name="connsiteY74" fmla="*/ 1357702 h 6652998"/>
                <a:gd name="connsiteX75" fmla="*/ 5857469 w 6035176"/>
                <a:gd name="connsiteY75" fmla="*/ 1358844 h 6652998"/>
                <a:gd name="connsiteX76" fmla="*/ 5857787 w 6035176"/>
                <a:gd name="connsiteY76" fmla="*/ 1359988 h 6652998"/>
                <a:gd name="connsiteX77" fmla="*/ 5858104 w 6035176"/>
                <a:gd name="connsiteY77" fmla="*/ 1361131 h 6652998"/>
                <a:gd name="connsiteX78" fmla="*/ 5858422 w 6035176"/>
                <a:gd name="connsiteY78" fmla="*/ 1362274 h 6652998"/>
                <a:gd name="connsiteX79" fmla="*/ 5858676 w 6035176"/>
                <a:gd name="connsiteY79" fmla="*/ 1363416 h 6652998"/>
                <a:gd name="connsiteX80" fmla="*/ 5858993 w 6035176"/>
                <a:gd name="connsiteY80" fmla="*/ 1364560 h 6652998"/>
                <a:gd name="connsiteX81" fmla="*/ 5859311 w 6035176"/>
                <a:gd name="connsiteY81" fmla="*/ 1365703 h 6652998"/>
                <a:gd name="connsiteX82" fmla="*/ 5859628 w 6035176"/>
                <a:gd name="connsiteY82" fmla="*/ 1366846 h 6652998"/>
                <a:gd name="connsiteX83" fmla="*/ 5859946 w 6035176"/>
                <a:gd name="connsiteY83" fmla="*/ 1367989 h 6652998"/>
                <a:gd name="connsiteX84" fmla="*/ 5860263 w 6035176"/>
                <a:gd name="connsiteY84" fmla="*/ 1369131 h 6652998"/>
                <a:gd name="connsiteX85" fmla="*/ 5860517 w 6035176"/>
                <a:gd name="connsiteY85" fmla="*/ 1370275 h 6652998"/>
                <a:gd name="connsiteX86" fmla="*/ 5860835 w 6035176"/>
                <a:gd name="connsiteY86" fmla="*/ 1371411 h 6652998"/>
                <a:gd name="connsiteX87" fmla="*/ 5861152 w 6035176"/>
                <a:gd name="connsiteY87" fmla="*/ 1372554 h 6652998"/>
                <a:gd name="connsiteX88" fmla="*/ 5861470 w 6035176"/>
                <a:gd name="connsiteY88" fmla="*/ 1373697 h 6652998"/>
                <a:gd name="connsiteX89" fmla="*/ 5861788 w 6035176"/>
                <a:gd name="connsiteY89" fmla="*/ 1374834 h 6652998"/>
                <a:gd name="connsiteX90" fmla="*/ 5862041 w 6035176"/>
                <a:gd name="connsiteY90" fmla="*/ 1375977 h 6652998"/>
                <a:gd name="connsiteX91" fmla="*/ 5862359 w 6035176"/>
                <a:gd name="connsiteY91" fmla="*/ 1377114 h 6652998"/>
                <a:gd name="connsiteX92" fmla="*/ 5862676 w 6035176"/>
                <a:gd name="connsiteY92" fmla="*/ 1378250 h 6652998"/>
                <a:gd name="connsiteX93" fmla="*/ 5862994 w 6035176"/>
                <a:gd name="connsiteY93" fmla="*/ 1379393 h 6652998"/>
                <a:gd name="connsiteX94" fmla="*/ 5863312 w 6035176"/>
                <a:gd name="connsiteY94" fmla="*/ 1380530 h 6652998"/>
                <a:gd name="connsiteX95" fmla="*/ 5863565 w 6035176"/>
                <a:gd name="connsiteY95" fmla="*/ 1381667 h 6652998"/>
                <a:gd name="connsiteX96" fmla="*/ 5863883 w 6035176"/>
                <a:gd name="connsiteY96" fmla="*/ 1382809 h 6652998"/>
                <a:gd name="connsiteX97" fmla="*/ 5864201 w 6035176"/>
                <a:gd name="connsiteY97" fmla="*/ 1383946 h 6652998"/>
                <a:gd name="connsiteX98" fmla="*/ 5864518 w 6035176"/>
                <a:gd name="connsiteY98" fmla="*/ 1385083 h 6652998"/>
                <a:gd name="connsiteX99" fmla="*/ 5864836 w 6035176"/>
                <a:gd name="connsiteY99" fmla="*/ 1386219 h 6652998"/>
                <a:gd name="connsiteX100" fmla="*/ 5865089 w 6035176"/>
                <a:gd name="connsiteY100" fmla="*/ 1387356 h 6652998"/>
                <a:gd name="connsiteX101" fmla="*/ 5865407 w 6035176"/>
                <a:gd name="connsiteY101" fmla="*/ 1388493 h 6652998"/>
                <a:gd name="connsiteX102" fmla="*/ 5865725 w 6035176"/>
                <a:gd name="connsiteY102" fmla="*/ 1389629 h 6652998"/>
                <a:gd name="connsiteX103" fmla="*/ 5866042 w 6035176"/>
                <a:gd name="connsiteY103" fmla="*/ 1390766 h 6652998"/>
                <a:gd name="connsiteX104" fmla="*/ 5866360 w 6035176"/>
                <a:gd name="connsiteY104" fmla="*/ 1391903 h 6652998"/>
                <a:gd name="connsiteX105" fmla="*/ 5866613 w 6035176"/>
                <a:gd name="connsiteY105" fmla="*/ 1393033 h 6652998"/>
                <a:gd name="connsiteX106" fmla="*/ 5866931 w 6035176"/>
                <a:gd name="connsiteY106" fmla="*/ 1394170 h 6652998"/>
                <a:gd name="connsiteX107" fmla="*/ 5867249 w 6035176"/>
                <a:gd name="connsiteY107" fmla="*/ 1395306 h 6652998"/>
                <a:gd name="connsiteX108" fmla="*/ 5867566 w 6035176"/>
                <a:gd name="connsiteY108" fmla="*/ 1396443 h 6652998"/>
                <a:gd name="connsiteX109" fmla="*/ 5867884 w 6035176"/>
                <a:gd name="connsiteY109" fmla="*/ 1397573 h 6652998"/>
                <a:gd name="connsiteX110" fmla="*/ 5868138 w 6035176"/>
                <a:gd name="connsiteY110" fmla="*/ 1398710 h 6652998"/>
                <a:gd name="connsiteX111" fmla="*/ 5868455 w 6035176"/>
                <a:gd name="connsiteY111" fmla="*/ 1399840 h 6652998"/>
                <a:gd name="connsiteX112" fmla="*/ 5868773 w 6035176"/>
                <a:gd name="connsiteY112" fmla="*/ 1400977 h 6652998"/>
                <a:gd name="connsiteX113" fmla="*/ 5869090 w 6035176"/>
                <a:gd name="connsiteY113" fmla="*/ 1402107 h 6652998"/>
                <a:gd name="connsiteX114" fmla="*/ 5869344 w 6035176"/>
                <a:gd name="connsiteY114" fmla="*/ 1403244 h 6652998"/>
                <a:gd name="connsiteX115" fmla="*/ 5869662 w 6035176"/>
                <a:gd name="connsiteY115" fmla="*/ 1404374 h 6652998"/>
                <a:gd name="connsiteX116" fmla="*/ 5869979 w 6035176"/>
                <a:gd name="connsiteY116" fmla="*/ 1405504 h 6652998"/>
                <a:gd name="connsiteX117" fmla="*/ 5870297 w 6035176"/>
                <a:gd name="connsiteY117" fmla="*/ 1406641 h 6652998"/>
                <a:gd name="connsiteX118" fmla="*/ 5870614 w 6035176"/>
                <a:gd name="connsiteY118" fmla="*/ 1407771 h 6652998"/>
                <a:gd name="connsiteX119" fmla="*/ 5870868 w 6035176"/>
                <a:gd name="connsiteY119" fmla="*/ 1408902 h 6652998"/>
                <a:gd name="connsiteX120" fmla="*/ 5871186 w 6035176"/>
                <a:gd name="connsiteY120" fmla="*/ 1410032 h 6652998"/>
                <a:gd name="connsiteX121" fmla="*/ 5871503 w 6035176"/>
                <a:gd name="connsiteY121" fmla="*/ 1411162 h 6652998"/>
                <a:gd name="connsiteX122" fmla="*/ 5871821 w 6035176"/>
                <a:gd name="connsiteY122" fmla="*/ 1412299 h 6652998"/>
                <a:gd name="connsiteX123" fmla="*/ 5872075 w 6035176"/>
                <a:gd name="connsiteY123" fmla="*/ 1413429 h 6652998"/>
                <a:gd name="connsiteX124" fmla="*/ 5872392 w 6035176"/>
                <a:gd name="connsiteY124" fmla="*/ 1414559 h 6652998"/>
                <a:gd name="connsiteX125" fmla="*/ 5872710 w 6035176"/>
                <a:gd name="connsiteY125" fmla="*/ 1415690 h 6652998"/>
                <a:gd name="connsiteX126" fmla="*/ 5873027 w 6035176"/>
                <a:gd name="connsiteY126" fmla="*/ 1416820 h 6652998"/>
                <a:gd name="connsiteX127" fmla="*/ 5873344 w 6035176"/>
                <a:gd name="connsiteY127" fmla="*/ 1417944 h 6652998"/>
                <a:gd name="connsiteX128" fmla="*/ 5873599 w 6035176"/>
                <a:gd name="connsiteY128" fmla="*/ 1419074 h 6652998"/>
                <a:gd name="connsiteX129" fmla="*/ 5873916 w 6035176"/>
                <a:gd name="connsiteY129" fmla="*/ 1420205 h 6652998"/>
                <a:gd name="connsiteX130" fmla="*/ 5874234 w 6035176"/>
                <a:gd name="connsiteY130" fmla="*/ 1421335 h 6652998"/>
                <a:gd name="connsiteX131" fmla="*/ 5874551 w 6035176"/>
                <a:gd name="connsiteY131" fmla="*/ 1422465 h 6652998"/>
                <a:gd name="connsiteX132" fmla="*/ 5874805 w 6035176"/>
                <a:gd name="connsiteY132" fmla="*/ 1423589 h 6652998"/>
                <a:gd name="connsiteX133" fmla="*/ 5875123 w 6035176"/>
                <a:gd name="connsiteY133" fmla="*/ 1424720 h 6652998"/>
                <a:gd name="connsiteX134" fmla="*/ 5875440 w 6035176"/>
                <a:gd name="connsiteY134" fmla="*/ 1425850 h 6652998"/>
                <a:gd name="connsiteX135" fmla="*/ 5875758 w 6035176"/>
                <a:gd name="connsiteY135" fmla="*/ 1426974 h 6652998"/>
                <a:gd name="connsiteX136" fmla="*/ 5876012 w 6035176"/>
                <a:gd name="connsiteY136" fmla="*/ 1428104 h 6652998"/>
                <a:gd name="connsiteX137" fmla="*/ 5876329 w 6035176"/>
                <a:gd name="connsiteY137" fmla="*/ 1429234 h 6652998"/>
                <a:gd name="connsiteX138" fmla="*/ 5876647 w 6035176"/>
                <a:gd name="connsiteY138" fmla="*/ 1430358 h 6652998"/>
                <a:gd name="connsiteX139" fmla="*/ 5876964 w 6035176"/>
                <a:gd name="connsiteY139" fmla="*/ 1431489 h 6652998"/>
                <a:gd name="connsiteX140" fmla="*/ 5877218 w 6035176"/>
                <a:gd name="connsiteY140" fmla="*/ 1432612 h 6652998"/>
                <a:gd name="connsiteX141" fmla="*/ 5877536 w 6035176"/>
                <a:gd name="connsiteY141" fmla="*/ 1433736 h 6652998"/>
                <a:gd name="connsiteX142" fmla="*/ 5877853 w 6035176"/>
                <a:gd name="connsiteY142" fmla="*/ 1434867 h 6652998"/>
                <a:gd name="connsiteX143" fmla="*/ 5878171 w 6035176"/>
                <a:gd name="connsiteY143" fmla="*/ 1435991 h 6652998"/>
                <a:gd name="connsiteX144" fmla="*/ 5878425 w 6035176"/>
                <a:gd name="connsiteY144" fmla="*/ 1437115 h 6652998"/>
                <a:gd name="connsiteX145" fmla="*/ 5878742 w 6035176"/>
                <a:gd name="connsiteY145" fmla="*/ 1438245 h 6652998"/>
                <a:gd name="connsiteX146" fmla="*/ 5879060 w 6035176"/>
                <a:gd name="connsiteY146" fmla="*/ 1439369 h 6652998"/>
                <a:gd name="connsiteX147" fmla="*/ 5879377 w 6035176"/>
                <a:gd name="connsiteY147" fmla="*/ 1440493 h 6652998"/>
                <a:gd name="connsiteX148" fmla="*/ 5879631 w 6035176"/>
                <a:gd name="connsiteY148" fmla="*/ 1441617 h 6652998"/>
                <a:gd name="connsiteX149" fmla="*/ 5879949 w 6035176"/>
                <a:gd name="connsiteY149" fmla="*/ 1442741 h 6652998"/>
                <a:gd name="connsiteX150" fmla="*/ 5880266 w 6035176"/>
                <a:gd name="connsiteY150" fmla="*/ 1443871 h 6652998"/>
                <a:gd name="connsiteX151" fmla="*/ 5880584 w 6035176"/>
                <a:gd name="connsiteY151" fmla="*/ 1444995 h 6652998"/>
                <a:gd name="connsiteX152" fmla="*/ 5880838 w 6035176"/>
                <a:gd name="connsiteY152" fmla="*/ 1446119 h 6652998"/>
                <a:gd name="connsiteX153" fmla="*/ 5881155 w 6035176"/>
                <a:gd name="connsiteY153" fmla="*/ 1447243 h 6652998"/>
                <a:gd name="connsiteX154" fmla="*/ 5881473 w 6035176"/>
                <a:gd name="connsiteY154" fmla="*/ 1448367 h 6652998"/>
                <a:gd name="connsiteX155" fmla="*/ 5881790 w 6035176"/>
                <a:gd name="connsiteY155" fmla="*/ 1449491 h 6652998"/>
                <a:gd name="connsiteX156" fmla="*/ 5882044 w 6035176"/>
                <a:gd name="connsiteY156" fmla="*/ 1450615 h 6652998"/>
                <a:gd name="connsiteX157" fmla="*/ 5882362 w 6035176"/>
                <a:gd name="connsiteY157" fmla="*/ 1451739 h 6652998"/>
                <a:gd name="connsiteX158" fmla="*/ 5882679 w 6035176"/>
                <a:gd name="connsiteY158" fmla="*/ 1452856 h 6652998"/>
                <a:gd name="connsiteX159" fmla="*/ 5882997 w 6035176"/>
                <a:gd name="connsiteY159" fmla="*/ 1453980 h 6652998"/>
                <a:gd name="connsiteX160" fmla="*/ 5883251 w 6035176"/>
                <a:gd name="connsiteY160" fmla="*/ 1455104 h 6652998"/>
                <a:gd name="connsiteX161" fmla="*/ 5883568 w 6035176"/>
                <a:gd name="connsiteY161" fmla="*/ 1456228 h 6652998"/>
                <a:gd name="connsiteX162" fmla="*/ 5883886 w 6035176"/>
                <a:gd name="connsiteY162" fmla="*/ 1457352 h 6652998"/>
                <a:gd name="connsiteX163" fmla="*/ 5884203 w 6035176"/>
                <a:gd name="connsiteY163" fmla="*/ 1458470 h 6652998"/>
                <a:gd name="connsiteX164" fmla="*/ 5884457 w 6035176"/>
                <a:gd name="connsiteY164" fmla="*/ 1459594 h 6652998"/>
                <a:gd name="connsiteX165" fmla="*/ 5884775 w 6035176"/>
                <a:gd name="connsiteY165" fmla="*/ 1460718 h 6652998"/>
                <a:gd name="connsiteX166" fmla="*/ 5885092 w 6035176"/>
                <a:gd name="connsiteY166" fmla="*/ 1461835 h 6652998"/>
                <a:gd name="connsiteX167" fmla="*/ 5885346 w 6035176"/>
                <a:gd name="connsiteY167" fmla="*/ 1462959 h 6652998"/>
                <a:gd name="connsiteX168" fmla="*/ 5885663 w 6035176"/>
                <a:gd name="connsiteY168" fmla="*/ 1464083 h 6652998"/>
                <a:gd name="connsiteX169" fmla="*/ 5885981 w 6035176"/>
                <a:gd name="connsiteY169" fmla="*/ 1465201 h 6652998"/>
                <a:gd name="connsiteX170" fmla="*/ 5886299 w 6035176"/>
                <a:gd name="connsiteY170" fmla="*/ 1466325 h 6652998"/>
                <a:gd name="connsiteX171" fmla="*/ 5886552 w 6035176"/>
                <a:gd name="connsiteY171" fmla="*/ 1467442 h 6652998"/>
                <a:gd name="connsiteX172" fmla="*/ 5886870 w 6035176"/>
                <a:gd name="connsiteY172" fmla="*/ 1468566 h 6652998"/>
                <a:gd name="connsiteX173" fmla="*/ 5887188 w 6035176"/>
                <a:gd name="connsiteY173" fmla="*/ 1469684 h 6652998"/>
                <a:gd name="connsiteX174" fmla="*/ 5887505 w 6035176"/>
                <a:gd name="connsiteY174" fmla="*/ 1470808 h 6652998"/>
                <a:gd name="connsiteX175" fmla="*/ 5887759 w 6035176"/>
                <a:gd name="connsiteY175" fmla="*/ 1471925 h 6652998"/>
                <a:gd name="connsiteX176" fmla="*/ 5888076 w 6035176"/>
                <a:gd name="connsiteY176" fmla="*/ 1473049 h 6652998"/>
                <a:gd name="connsiteX177" fmla="*/ 5888394 w 6035176"/>
                <a:gd name="connsiteY177" fmla="*/ 1474167 h 6652998"/>
                <a:gd name="connsiteX178" fmla="*/ 5888648 w 6035176"/>
                <a:gd name="connsiteY178" fmla="*/ 1475284 h 6652998"/>
                <a:gd name="connsiteX179" fmla="*/ 5888965 w 6035176"/>
                <a:gd name="connsiteY179" fmla="*/ 1476408 h 6652998"/>
                <a:gd name="connsiteX180" fmla="*/ 5889283 w 6035176"/>
                <a:gd name="connsiteY180" fmla="*/ 1477526 h 6652998"/>
                <a:gd name="connsiteX181" fmla="*/ 5889601 w 6035176"/>
                <a:gd name="connsiteY181" fmla="*/ 1478644 h 6652998"/>
                <a:gd name="connsiteX182" fmla="*/ 5889854 w 6035176"/>
                <a:gd name="connsiteY182" fmla="*/ 1479761 h 6652998"/>
                <a:gd name="connsiteX183" fmla="*/ 5890172 w 6035176"/>
                <a:gd name="connsiteY183" fmla="*/ 1480885 h 6652998"/>
                <a:gd name="connsiteX184" fmla="*/ 5890489 w 6035176"/>
                <a:gd name="connsiteY184" fmla="*/ 1482003 h 6652998"/>
                <a:gd name="connsiteX185" fmla="*/ 5890807 w 6035176"/>
                <a:gd name="connsiteY185" fmla="*/ 1483120 h 6652998"/>
                <a:gd name="connsiteX186" fmla="*/ 5891061 w 6035176"/>
                <a:gd name="connsiteY186" fmla="*/ 1484238 h 6652998"/>
                <a:gd name="connsiteX187" fmla="*/ 5891378 w 6035176"/>
                <a:gd name="connsiteY187" fmla="*/ 1485356 h 6652998"/>
                <a:gd name="connsiteX188" fmla="*/ 5891696 w 6035176"/>
                <a:gd name="connsiteY188" fmla="*/ 1486480 h 6652998"/>
                <a:gd name="connsiteX189" fmla="*/ 5891950 w 6035176"/>
                <a:gd name="connsiteY189" fmla="*/ 1487597 h 6652998"/>
                <a:gd name="connsiteX190" fmla="*/ 5892267 w 6035176"/>
                <a:gd name="connsiteY190" fmla="*/ 1488715 h 6652998"/>
                <a:gd name="connsiteX191" fmla="*/ 5892585 w 6035176"/>
                <a:gd name="connsiteY191" fmla="*/ 1489832 h 6652998"/>
                <a:gd name="connsiteX192" fmla="*/ 5892902 w 6035176"/>
                <a:gd name="connsiteY192" fmla="*/ 1490950 h 6652998"/>
                <a:gd name="connsiteX193" fmla="*/ 5893156 w 6035176"/>
                <a:gd name="connsiteY193" fmla="*/ 1492068 h 6652998"/>
                <a:gd name="connsiteX194" fmla="*/ 5893474 w 6035176"/>
                <a:gd name="connsiteY194" fmla="*/ 1493185 h 6652998"/>
                <a:gd name="connsiteX195" fmla="*/ 5893791 w 6035176"/>
                <a:gd name="connsiteY195" fmla="*/ 1494303 h 6652998"/>
                <a:gd name="connsiteX196" fmla="*/ 5894046 w 6035176"/>
                <a:gd name="connsiteY196" fmla="*/ 1495420 h 6652998"/>
                <a:gd name="connsiteX197" fmla="*/ 5894363 w 6035176"/>
                <a:gd name="connsiteY197" fmla="*/ 1496538 h 6652998"/>
                <a:gd name="connsiteX198" fmla="*/ 5894680 w 6035176"/>
                <a:gd name="connsiteY198" fmla="*/ 1497656 h 6652998"/>
                <a:gd name="connsiteX199" fmla="*/ 5894998 w 6035176"/>
                <a:gd name="connsiteY199" fmla="*/ 1498773 h 6652998"/>
                <a:gd name="connsiteX200" fmla="*/ 5895252 w 6035176"/>
                <a:gd name="connsiteY200" fmla="*/ 1499891 h 6652998"/>
                <a:gd name="connsiteX201" fmla="*/ 5895569 w 6035176"/>
                <a:gd name="connsiteY201" fmla="*/ 1501008 h 6652998"/>
                <a:gd name="connsiteX202" fmla="*/ 5895887 w 6035176"/>
                <a:gd name="connsiteY202" fmla="*/ 1502126 h 6652998"/>
                <a:gd name="connsiteX203" fmla="*/ 5896141 w 6035176"/>
                <a:gd name="connsiteY203" fmla="*/ 1503237 h 6652998"/>
                <a:gd name="connsiteX204" fmla="*/ 5896459 w 6035176"/>
                <a:gd name="connsiteY204" fmla="*/ 1504355 h 6652998"/>
                <a:gd name="connsiteX205" fmla="*/ 5896776 w 6035176"/>
                <a:gd name="connsiteY205" fmla="*/ 1505472 h 6652998"/>
                <a:gd name="connsiteX206" fmla="*/ 5897093 w 6035176"/>
                <a:gd name="connsiteY206" fmla="*/ 1506590 h 6652998"/>
                <a:gd name="connsiteX207" fmla="*/ 5897348 w 6035176"/>
                <a:gd name="connsiteY207" fmla="*/ 1507708 h 6652998"/>
                <a:gd name="connsiteX208" fmla="*/ 5897665 w 6035176"/>
                <a:gd name="connsiteY208" fmla="*/ 1508819 h 6652998"/>
                <a:gd name="connsiteX209" fmla="*/ 5897983 w 6035176"/>
                <a:gd name="connsiteY209" fmla="*/ 1509936 h 6652998"/>
                <a:gd name="connsiteX210" fmla="*/ 5898237 w 6035176"/>
                <a:gd name="connsiteY210" fmla="*/ 1511054 h 6652998"/>
                <a:gd name="connsiteX211" fmla="*/ 5898554 w 6035176"/>
                <a:gd name="connsiteY211" fmla="*/ 1512172 h 6652998"/>
                <a:gd name="connsiteX212" fmla="*/ 5898872 w 6035176"/>
                <a:gd name="connsiteY212" fmla="*/ 1513283 h 6652998"/>
                <a:gd name="connsiteX213" fmla="*/ 5899189 w 6035176"/>
                <a:gd name="connsiteY213" fmla="*/ 1514400 h 6652998"/>
                <a:gd name="connsiteX214" fmla="*/ 5899443 w 6035176"/>
                <a:gd name="connsiteY214" fmla="*/ 1515518 h 6652998"/>
                <a:gd name="connsiteX215" fmla="*/ 5899761 w 6035176"/>
                <a:gd name="connsiteY215" fmla="*/ 1516636 h 6652998"/>
                <a:gd name="connsiteX216" fmla="*/ 5900078 w 6035176"/>
                <a:gd name="connsiteY216" fmla="*/ 1517747 h 6652998"/>
                <a:gd name="connsiteX217" fmla="*/ 5900332 w 6035176"/>
                <a:gd name="connsiteY217" fmla="*/ 1518865 h 6652998"/>
                <a:gd name="connsiteX218" fmla="*/ 5900650 w 6035176"/>
                <a:gd name="connsiteY218" fmla="*/ 1519982 h 6652998"/>
                <a:gd name="connsiteX219" fmla="*/ 5900967 w 6035176"/>
                <a:gd name="connsiteY219" fmla="*/ 1521093 h 6652998"/>
                <a:gd name="connsiteX220" fmla="*/ 5901285 w 6035176"/>
                <a:gd name="connsiteY220" fmla="*/ 1522211 h 6652998"/>
                <a:gd name="connsiteX221" fmla="*/ 5901538 w 6035176"/>
                <a:gd name="connsiteY221" fmla="*/ 1523322 h 6652998"/>
                <a:gd name="connsiteX222" fmla="*/ 5901856 w 6035176"/>
                <a:gd name="connsiteY222" fmla="*/ 1524440 h 6652998"/>
                <a:gd name="connsiteX223" fmla="*/ 5902174 w 6035176"/>
                <a:gd name="connsiteY223" fmla="*/ 1525557 h 6652998"/>
                <a:gd name="connsiteX224" fmla="*/ 5902427 w 6035176"/>
                <a:gd name="connsiteY224" fmla="*/ 1526669 h 6652998"/>
                <a:gd name="connsiteX225" fmla="*/ 5902745 w 6035176"/>
                <a:gd name="connsiteY225" fmla="*/ 1527786 h 6652998"/>
                <a:gd name="connsiteX226" fmla="*/ 5903063 w 6035176"/>
                <a:gd name="connsiteY226" fmla="*/ 1528897 h 6652998"/>
                <a:gd name="connsiteX227" fmla="*/ 5903316 w 6035176"/>
                <a:gd name="connsiteY227" fmla="*/ 1530015 h 6652998"/>
                <a:gd name="connsiteX228" fmla="*/ 5903634 w 6035176"/>
                <a:gd name="connsiteY228" fmla="*/ 1531126 h 6652998"/>
                <a:gd name="connsiteX229" fmla="*/ 5903951 w 6035176"/>
                <a:gd name="connsiteY229" fmla="*/ 1532244 h 6652998"/>
                <a:gd name="connsiteX230" fmla="*/ 5904269 w 6035176"/>
                <a:gd name="connsiteY230" fmla="*/ 1533362 h 6652998"/>
                <a:gd name="connsiteX231" fmla="*/ 5904523 w 6035176"/>
                <a:gd name="connsiteY231" fmla="*/ 1534473 h 6652998"/>
                <a:gd name="connsiteX232" fmla="*/ 5904840 w 6035176"/>
                <a:gd name="connsiteY232" fmla="*/ 1535590 h 6652998"/>
                <a:gd name="connsiteX233" fmla="*/ 5905158 w 6035176"/>
                <a:gd name="connsiteY233" fmla="*/ 1536702 h 6652998"/>
                <a:gd name="connsiteX234" fmla="*/ 5905412 w 6035176"/>
                <a:gd name="connsiteY234" fmla="*/ 1537819 h 6652998"/>
                <a:gd name="connsiteX235" fmla="*/ 5905729 w 6035176"/>
                <a:gd name="connsiteY235" fmla="*/ 1538931 h 6652998"/>
                <a:gd name="connsiteX236" fmla="*/ 5906047 w 6035176"/>
                <a:gd name="connsiteY236" fmla="*/ 1540042 h 6652998"/>
                <a:gd name="connsiteX237" fmla="*/ 5906301 w 6035176"/>
                <a:gd name="connsiteY237" fmla="*/ 1541159 h 6652998"/>
                <a:gd name="connsiteX238" fmla="*/ 5906618 w 6035176"/>
                <a:gd name="connsiteY238" fmla="*/ 1542271 h 6652998"/>
                <a:gd name="connsiteX239" fmla="*/ 5906936 w 6035176"/>
                <a:gd name="connsiteY239" fmla="*/ 1543388 h 6652998"/>
                <a:gd name="connsiteX240" fmla="*/ 5907253 w 6035176"/>
                <a:gd name="connsiteY240" fmla="*/ 1544499 h 6652998"/>
                <a:gd name="connsiteX241" fmla="*/ 5907508 w 6035176"/>
                <a:gd name="connsiteY241" fmla="*/ 1545617 h 6652998"/>
                <a:gd name="connsiteX242" fmla="*/ 5907825 w 6035176"/>
                <a:gd name="connsiteY242" fmla="*/ 1546728 h 6652998"/>
                <a:gd name="connsiteX243" fmla="*/ 5908142 w 6035176"/>
                <a:gd name="connsiteY243" fmla="*/ 1547846 h 6652998"/>
                <a:gd name="connsiteX244" fmla="*/ 5908397 w 6035176"/>
                <a:gd name="connsiteY244" fmla="*/ 1548957 h 6652998"/>
                <a:gd name="connsiteX245" fmla="*/ 5908714 w 6035176"/>
                <a:gd name="connsiteY245" fmla="*/ 1550075 h 6652998"/>
                <a:gd name="connsiteX246" fmla="*/ 5909031 w 6035176"/>
                <a:gd name="connsiteY246" fmla="*/ 1551186 h 6652998"/>
                <a:gd name="connsiteX247" fmla="*/ 5909286 w 6035176"/>
                <a:gd name="connsiteY247" fmla="*/ 1552297 h 6652998"/>
                <a:gd name="connsiteX248" fmla="*/ 5909603 w 6035176"/>
                <a:gd name="connsiteY248" fmla="*/ 1553415 h 6652998"/>
                <a:gd name="connsiteX249" fmla="*/ 5909921 w 6035176"/>
                <a:gd name="connsiteY249" fmla="*/ 1554526 h 6652998"/>
                <a:gd name="connsiteX250" fmla="*/ 5910238 w 6035176"/>
                <a:gd name="connsiteY250" fmla="*/ 1555644 h 6652998"/>
                <a:gd name="connsiteX251" fmla="*/ 5910492 w 6035176"/>
                <a:gd name="connsiteY251" fmla="*/ 1556755 h 6652998"/>
                <a:gd name="connsiteX252" fmla="*/ 5910810 w 6035176"/>
                <a:gd name="connsiteY252" fmla="*/ 1557866 h 6652998"/>
                <a:gd name="connsiteX253" fmla="*/ 5911127 w 6035176"/>
                <a:gd name="connsiteY253" fmla="*/ 1558984 h 6652998"/>
                <a:gd name="connsiteX254" fmla="*/ 5911381 w 6035176"/>
                <a:gd name="connsiteY254" fmla="*/ 1560095 h 6652998"/>
                <a:gd name="connsiteX255" fmla="*/ 5911699 w 6035176"/>
                <a:gd name="connsiteY255" fmla="*/ 1561213 h 6652998"/>
                <a:gd name="connsiteX256" fmla="*/ 5912016 w 6035176"/>
                <a:gd name="connsiteY256" fmla="*/ 1562324 h 6652998"/>
                <a:gd name="connsiteX257" fmla="*/ 5912270 w 6035176"/>
                <a:gd name="connsiteY257" fmla="*/ 1563435 h 6652998"/>
                <a:gd name="connsiteX258" fmla="*/ 5912588 w 6035176"/>
                <a:gd name="connsiteY258" fmla="*/ 1564553 h 6652998"/>
                <a:gd name="connsiteX259" fmla="*/ 5912905 w 6035176"/>
                <a:gd name="connsiteY259" fmla="*/ 1565664 h 6652998"/>
                <a:gd name="connsiteX260" fmla="*/ 5913223 w 6035176"/>
                <a:gd name="connsiteY260" fmla="*/ 1566782 h 6652998"/>
                <a:gd name="connsiteX261" fmla="*/ 5913476 w 6035176"/>
                <a:gd name="connsiteY261" fmla="*/ 1567893 h 6652998"/>
                <a:gd name="connsiteX262" fmla="*/ 5913794 w 6035176"/>
                <a:gd name="connsiteY262" fmla="*/ 1569004 h 6652998"/>
                <a:gd name="connsiteX263" fmla="*/ 5914112 w 6035176"/>
                <a:gd name="connsiteY263" fmla="*/ 1570122 h 6652998"/>
                <a:gd name="connsiteX264" fmla="*/ 5914365 w 6035176"/>
                <a:gd name="connsiteY264" fmla="*/ 1571233 h 6652998"/>
                <a:gd name="connsiteX265" fmla="*/ 5914683 w 6035176"/>
                <a:gd name="connsiteY265" fmla="*/ 1572351 h 6652998"/>
                <a:gd name="connsiteX266" fmla="*/ 5915001 w 6035176"/>
                <a:gd name="connsiteY266" fmla="*/ 1573462 h 6652998"/>
                <a:gd name="connsiteX267" fmla="*/ 5915254 w 6035176"/>
                <a:gd name="connsiteY267" fmla="*/ 1574573 h 6652998"/>
                <a:gd name="connsiteX268" fmla="*/ 5915572 w 6035176"/>
                <a:gd name="connsiteY268" fmla="*/ 1575691 h 6652998"/>
                <a:gd name="connsiteX269" fmla="*/ 5915889 w 6035176"/>
                <a:gd name="connsiteY269" fmla="*/ 1576802 h 6652998"/>
                <a:gd name="connsiteX270" fmla="*/ 5916207 w 6035176"/>
                <a:gd name="connsiteY270" fmla="*/ 1577919 h 6652998"/>
                <a:gd name="connsiteX271" fmla="*/ 5916461 w 6035176"/>
                <a:gd name="connsiteY271" fmla="*/ 1579031 h 6652998"/>
                <a:gd name="connsiteX272" fmla="*/ 5916778 w 6035176"/>
                <a:gd name="connsiteY272" fmla="*/ 1580142 h 6652998"/>
                <a:gd name="connsiteX273" fmla="*/ 5917096 w 6035176"/>
                <a:gd name="connsiteY273" fmla="*/ 1581260 h 6652998"/>
                <a:gd name="connsiteX274" fmla="*/ 5917350 w 6035176"/>
                <a:gd name="connsiteY274" fmla="*/ 1582371 h 6652998"/>
                <a:gd name="connsiteX275" fmla="*/ 5917667 w 6035176"/>
                <a:gd name="connsiteY275" fmla="*/ 1583489 h 6652998"/>
                <a:gd name="connsiteX276" fmla="*/ 5917985 w 6035176"/>
                <a:gd name="connsiteY276" fmla="*/ 1584600 h 6652998"/>
                <a:gd name="connsiteX277" fmla="*/ 5918239 w 6035176"/>
                <a:gd name="connsiteY277" fmla="*/ 1585717 h 6652998"/>
                <a:gd name="connsiteX278" fmla="*/ 5918556 w 6035176"/>
                <a:gd name="connsiteY278" fmla="*/ 1586829 h 6652998"/>
                <a:gd name="connsiteX279" fmla="*/ 5918874 w 6035176"/>
                <a:gd name="connsiteY279" fmla="*/ 1587946 h 6652998"/>
                <a:gd name="connsiteX280" fmla="*/ 5919191 w 6035176"/>
                <a:gd name="connsiteY280" fmla="*/ 1589057 h 6652998"/>
                <a:gd name="connsiteX281" fmla="*/ 5919446 w 6035176"/>
                <a:gd name="connsiteY281" fmla="*/ 1590169 h 6652998"/>
                <a:gd name="connsiteX282" fmla="*/ 5919763 w 6035176"/>
                <a:gd name="connsiteY282" fmla="*/ 1591286 h 6652998"/>
                <a:gd name="connsiteX283" fmla="*/ 5920080 w 6035176"/>
                <a:gd name="connsiteY283" fmla="*/ 1592397 h 6652998"/>
                <a:gd name="connsiteX284" fmla="*/ 5920335 w 6035176"/>
                <a:gd name="connsiteY284" fmla="*/ 1593515 h 6652998"/>
                <a:gd name="connsiteX285" fmla="*/ 5920652 w 6035176"/>
                <a:gd name="connsiteY285" fmla="*/ 1594626 h 6652998"/>
                <a:gd name="connsiteX286" fmla="*/ 5920969 w 6035176"/>
                <a:gd name="connsiteY286" fmla="*/ 1595744 h 6652998"/>
                <a:gd name="connsiteX287" fmla="*/ 5921224 w 6035176"/>
                <a:gd name="connsiteY287" fmla="*/ 1596855 h 6652998"/>
                <a:gd name="connsiteX288" fmla="*/ 5921541 w 6035176"/>
                <a:gd name="connsiteY288" fmla="*/ 1597973 h 6652998"/>
                <a:gd name="connsiteX289" fmla="*/ 5921859 w 6035176"/>
                <a:gd name="connsiteY289" fmla="*/ 1599084 h 6652998"/>
                <a:gd name="connsiteX290" fmla="*/ 5922176 w 6035176"/>
                <a:gd name="connsiteY290" fmla="*/ 1600202 h 6652998"/>
                <a:gd name="connsiteX291" fmla="*/ 5922430 w 6035176"/>
                <a:gd name="connsiteY291" fmla="*/ 1601313 h 6652998"/>
                <a:gd name="connsiteX292" fmla="*/ 5922748 w 6035176"/>
                <a:gd name="connsiteY292" fmla="*/ 1602431 h 6652998"/>
                <a:gd name="connsiteX293" fmla="*/ 5923065 w 6035176"/>
                <a:gd name="connsiteY293" fmla="*/ 1603542 h 6652998"/>
                <a:gd name="connsiteX294" fmla="*/ 5923319 w 6035176"/>
                <a:gd name="connsiteY294" fmla="*/ 1604659 h 6652998"/>
                <a:gd name="connsiteX295" fmla="*/ 5923637 w 6035176"/>
                <a:gd name="connsiteY295" fmla="*/ 1605777 h 6652998"/>
                <a:gd name="connsiteX296" fmla="*/ 5923954 w 6035176"/>
                <a:gd name="connsiteY296" fmla="*/ 1606888 h 6652998"/>
                <a:gd name="connsiteX297" fmla="*/ 5924272 w 6035176"/>
                <a:gd name="connsiteY297" fmla="*/ 1608006 h 6652998"/>
                <a:gd name="connsiteX298" fmla="*/ 5924526 w 6035176"/>
                <a:gd name="connsiteY298" fmla="*/ 1609117 h 6652998"/>
                <a:gd name="connsiteX299" fmla="*/ 5924843 w 6035176"/>
                <a:gd name="connsiteY299" fmla="*/ 1610235 h 6652998"/>
                <a:gd name="connsiteX300" fmla="*/ 5925161 w 6035176"/>
                <a:gd name="connsiteY300" fmla="*/ 1611352 h 6652998"/>
                <a:gd name="connsiteX301" fmla="*/ 5925414 w 6035176"/>
                <a:gd name="connsiteY301" fmla="*/ 1612464 h 6652998"/>
                <a:gd name="connsiteX302" fmla="*/ 5925732 w 6035176"/>
                <a:gd name="connsiteY302" fmla="*/ 1613581 h 6652998"/>
                <a:gd name="connsiteX303" fmla="*/ 5926050 w 6035176"/>
                <a:gd name="connsiteY303" fmla="*/ 1614692 h 6652998"/>
                <a:gd name="connsiteX304" fmla="*/ 5926303 w 6035176"/>
                <a:gd name="connsiteY304" fmla="*/ 1615810 h 6652998"/>
                <a:gd name="connsiteX305" fmla="*/ 5926621 w 6035176"/>
                <a:gd name="connsiteY305" fmla="*/ 1616928 h 6652998"/>
                <a:gd name="connsiteX306" fmla="*/ 5926938 w 6035176"/>
                <a:gd name="connsiteY306" fmla="*/ 1618039 h 6652998"/>
                <a:gd name="connsiteX307" fmla="*/ 5927256 w 6035176"/>
                <a:gd name="connsiteY307" fmla="*/ 1619157 h 6652998"/>
                <a:gd name="connsiteX308" fmla="*/ 5927510 w 6035176"/>
                <a:gd name="connsiteY308" fmla="*/ 1620274 h 6652998"/>
                <a:gd name="connsiteX309" fmla="*/ 5927827 w 6035176"/>
                <a:gd name="connsiteY309" fmla="*/ 1621392 h 6652998"/>
                <a:gd name="connsiteX310" fmla="*/ 5928145 w 6035176"/>
                <a:gd name="connsiteY310" fmla="*/ 1622503 h 6652998"/>
                <a:gd name="connsiteX311" fmla="*/ 5928399 w 6035176"/>
                <a:gd name="connsiteY311" fmla="*/ 1623621 h 6652998"/>
                <a:gd name="connsiteX312" fmla="*/ 5928716 w 6035176"/>
                <a:gd name="connsiteY312" fmla="*/ 1624738 h 6652998"/>
                <a:gd name="connsiteX313" fmla="*/ 5929034 w 6035176"/>
                <a:gd name="connsiteY313" fmla="*/ 1625856 h 6652998"/>
                <a:gd name="connsiteX314" fmla="*/ 5929351 w 6035176"/>
                <a:gd name="connsiteY314" fmla="*/ 1626967 h 6652998"/>
                <a:gd name="connsiteX315" fmla="*/ 5929605 w 6035176"/>
                <a:gd name="connsiteY315" fmla="*/ 1628085 h 6652998"/>
                <a:gd name="connsiteX316" fmla="*/ 5929923 w 6035176"/>
                <a:gd name="connsiteY316" fmla="*/ 1629202 h 6652998"/>
                <a:gd name="connsiteX317" fmla="*/ 5930240 w 6035176"/>
                <a:gd name="connsiteY317" fmla="*/ 1630320 h 6652998"/>
                <a:gd name="connsiteX318" fmla="*/ 5930494 w 6035176"/>
                <a:gd name="connsiteY318" fmla="*/ 1631437 h 6652998"/>
                <a:gd name="connsiteX319" fmla="*/ 5930812 w 6035176"/>
                <a:gd name="connsiteY319" fmla="*/ 1632555 h 6652998"/>
                <a:gd name="connsiteX320" fmla="*/ 5931129 w 6035176"/>
                <a:gd name="connsiteY320" fmla="*/ 1633672 h 6652998"/>
                <a:gd name="connsiteX321" fmla="*/ 5931447 w 6035176"/>
                <a:gd name="connsiteY321" fmla="*/ 1634790 h 6652998"/>
                <a:gd name="connsiteX322" fmla="*/ 5931701 w 6035176"/>
                <a:gd name="connsiteY322" fmla="*/ 1635901 h 6652998"/>
                <a:gd name="connsiteX323" fmla="*/ 5932018 w 6035176"/>
                <a:gd name="connsiteY323" fmla="*/ 1637019 h 6652998"/>
                <a:gd name="connsiteX324" fmla="*/ 5932336 w 6035176"/>
                <a:gd name="connsiteY324" fmla="*/ 1638137 h 6652998"/>
                <a:gd name="connsiteX325" fmla="*/ 5932590 w 6035176"/>
                <a:gd name="connsiteY325" fmla="*/ 1639254 h 6652998"/>
                <a:gd name="connsiteX326" fmla="*/ 5932908 w 6035176"/>
                <a:gd name="connsiteY326" fmla="*/ 1640372 h 6652998"/>
                <a:gd name="connsiteX327" fmla="*/ 5933225 w 6035176"/>
                <a:gd name="connsiteY327" fmla="*/ 1641489 h 6652998"/>
                <a:gd name="connsiteX328" fmla="*/ 5933542 w 6035176"/>
                <a:gd name="connsiteY328" fmla="*/ 1642607 h 6652998"/>
                <a:gd name="connsiteX329" fmla="*/ 5933797 w 6035176"/>
                <a:gd name="connsiteY329" fmla="*/ 1643725 h 6652998"/>
                <a:gd name="connsiteX330" fmla="*/ 5934114 w 6035176"/>
                <a:gd name="connsiteY330" fmla="*/ 1644849 h 6652998"/>
                <a:gd name="connsiteX331" fmla="*/ 5934431 w 6035176"/>
                <a:gd name="connsiteY331" fmla="*/ 1645966 h 6652998"/>
                <a:gd name="connsiteX332" fmla="*/ 5934686 w 6035176"/>
                <a:gd name="connsiteY332" fmla="*/ 1647084 h 6652998"/>
                <a:gd name="connsiteX333" fmla="*/ 5935003 w 6035176"/>
                <a:gd name="connsiteY333" fmla="*/ 1648201 h 6652998"/>
                <a:gd name="connsiteX334" fmla="*/ 5935321 w 6035176"/>
                <a:gd name="connsiteY334" fmla="*/ 1649319 h 6652998"/>
                <a:gd name="connsiteX335" fmla="*/ 5935638 w 6035176"/>
                <a:gd name="connsiteY335" fmla="*/ 1650437 h 6652998"/>
                <a:gd name="connsiteX336" fmla="*/ 5935892 w 6035176"/>
                <a:gd name="connsiteY336" fmla="*/ 1651554 h 6652998"/>
                <a:gd name="connsiteX337" fmla="*/ 5936210 w 6035176"/>
                <a:gd name="connsiteY337" fmla="*/ 1652678 h 6652998"/>
                <a:gd name="connsiteX338" fmla="*/ 5936527 w 6035176"/>
                <a:gd name="connsiteY338" fmla="*/ 1653796 h 6652998"/>
                <a:gd name="connsiteX339" fmla="*/ 5936781 w 6035176"/>
                <a:gd name="connsiteY339" fmla="*/ 1654913 h 6652998"/>
                <a:gd name="connsiteX340" fmla="*/ 5937099 w 6035176"/>
                <a:gd name="connsiteY340" fmla="*/ 1656031 h 6652998"/>
                <a:gd name="connsiteX341" fmla="*/ 5937416 w 6035176"/>
                <a:gd name="connsiteY341" fmla="*/ 1657155 h 6652998"/>
                <a:gd name="connsiteX342" fmla="*/ 5937734 w 6035176"/>
                <a:gd name="connsiteY342" fmla="*/ 1658273 h 6652998"/>
                <a:gd name="connsiteX343" fmla="*/ 5937988 w 6035176"/>
                <a:gd name="connsiteY343" fmla="*/ 1659390 h 6652998"/>
                <a:gd name="connsiteX344" fmla="*/ 5938305 w 6035176"/>
                <a:gd name="connsiteY344" fmla="*/ 1660514 h 6652998"/>
                <a:gd name="connsiteX345" fmla="*/ 5938623 w 6035176"/>
                <a:gd name="connsiteY345" fmla="*/ 1661632 h 6652998"/>
                <a:gd name="connsiteX346" fmla="*/ 5938940 w 6035176"/>
                <a:gd name="connsiteY346" fmla="*/ 1662756 h 6652998"/>
                <a:gd name="connsiteX347" fmla="*/ 5939194 w 6035176"/>
                <a:gd name="connsiteY347" fmla="*/ 1663873 h 6652998"/>
                <a:gd name="connsiteX348" fmla="*/ 5939512 w 6035176"/>
                <a:gd name="connsiteY348" fmla="*/ 1664997 h 6652998"/>
                <a:gd name="connsiteX349" fmla="*/ 5939829 w 6035176"/>
                <a:gd name="connsiteY349" fmla="*/ 1666115 h 6652998"/>
                <a:gd name="connsiteX350" fmla="*/ 5940083 w 6035176"/>
                <a:gd name="connsiteY350" fmla="*/ 1667239 h 6652998"/>
                <a:gd name="connsiteX351" fmla="*/ 5940401 w 6035176"/>
                <a:gd name="connsiteY351" fmla="*/ 1668356 h 6652998"/>
                <a:gd name="connsiteX352" fmla="*/ 5940718 w 6035176"/>
                <a:gd name="connsiteY352" fmla="*/ 1669480 h 6652998"/>
                <a:gd name="connsiteX353" fmla="*/ 5941036 w 6035176"/>
                <a:gd name="connsiteY353" fmla="*/ 1670598 h 6652998"/>
                <a:gd name="connsiteX354" fmla="*/ 5941289 w 6035176"/>
                <a:gd name="connsiteY354" fmla="*/ 1671722 h 6652998"/>
                <a:gd name="connsiteX355" fmla="*/ 5941607 w 6035176"/>
                <a:gd name="connsiteY355" fmla="*/ 1672846 h 6652998"/>
                <a:gd name="connsiteX356" fmla="*/ 5941925 w 6035176"/>
                <a:gd name="connsiteY356" fmla="*/ 1673963 h 6652998"/>
                <a:gd name="connsiteX357" fmla="*/ 5942242 w 6035176"/>
                <a:gd name="connsiteY357" fmla="*/ 1675087 h 6652998"/>
                <a:gd name="connsiteX358" fmla="*/ 5942496 w 6035176"/>
                <a:gd name="connsiteY358" fmla="*/ 1676211 h 6652998"/>
                <a:gd name="connsiteX359" fmla="*/ 5942813 w 6035176"/>
                <a:gd name="connsiteY359" fmla="*/ 1677329 h 6652998"/>
                <a:gd name="connsiteX360" fmla="*/ 5943131 w 6035176"/>
                <a:gd name="connsiteY360" fmla="*/ 1678453 h 6652998"/>
                <a:gd name="connsiteX361" fmla="*/ 5943449 w 6035176"/>
                <a:gd name="connsiteY361" fmla="*/ 1679577 h 6652998"/>
                <a:gd name="connsiteX362" fmla="*/ 5943702 w 6035176"/>
                <a:gd name="connsiteY362" fmla="*/ 1680701 h 6652998"/>
                <a:gd name="connsiteX363" fmla="*/ 5944020 w 6035176"/>
                <a:gd name="connsiteY363" fmla="*/ 1681825 h 6652998"/>
                <a:gd name="connsiteX364" fmla="*/ 5944338 w 6035176"/>
                <a:gd name="connsiteY364" fmla="*/ 1682949 h 6652998"/>
                <a:gd name="connsiteX365" fmla="*/ 5944591 w 6035176"/>
                <a:gd name="connsiteY365" fmla="*/ 1684073 h 6652998"/>
                <a:gd name="connsiteX366" fmla="*/ 5944909 w 6035176"/>
                <a:gd name="connsiteY366" fmla="*/ 1685196 h 6652998"/>
                <a:gd name="connsiteX367" fmla="*/ 5945226 w 6035176"/>
                <a:gd name="connsiteY367" fmla="*/ 1686320 h 6652998"/>
                <a:gd name="connsiteX368" fmla="*/ 5945544 w 6035176"/>
                <a:gd name="connsiteY368" fmla="*/ 1687444 h 6652998"/>
                <a:gd name="connsiteX369" fmla="*/ 5945798 w 6035176"/>
                <a:gd name="connsiteY369" fmla="*/ 1688568 h 6652998"/>
                <a:gd name="connsiteX370" fmla="*/ 5946115 w 6035176"/>
                <a:gd name="connsiteY370" fmla="*/ 1689692 h 6652998"/>
                <a:gd name="connsiteX371" fmla="*/ 5946433 w 6035176"/>
                <a:gd name="connsiteY371" fmla="*/ 1690816 h 6652998"/>
                <a:gd name="connsiteX372" fmla="*/ 5946751 w 6035176"/>
                <a:gd name="connsiteY372" fmla="*/ 1691940 h 6652998"/>
                <a:gd name="connsiteX373" fmla="*/ 5947004 w 6035176"/>
                <a:gd name="connsiteY373" fmla="*/ 1693064 h 6652998"/>
                <a:gd name="connsiteX374" fmla="*/ 5947322 w 6035176"/>
                <a:gd name="connsiteY374" fmla="*/ 1694188 h 6652998"/>
                <a:gd name="connsiteX375" fmla="*/ 5947639 w 6035176"/>
                <a:gd name="connsiteY375" fmla="*/ 1695318 h 6652998"/>
                <a:gd name="connsiteX376" fmla="*/ 5947957 w 6035176"/>
                <a:gd name="connsiteY376" fmla="*/ 1696442 h 6652998"/>
                <a:gd name="connsiteX377" fmla="*/ 5948211 w 6035176"/>
                <a:gd name="connsiteY377" fmla="*/ 1697566 h 6652998"/>
                <a:gd name="connsiteX378" fmla="*/ 5948528 w 6035176"/>
                <a:gd name="connsiteY378" fmla="*/ 1698697 h 6652998"/>
                <a:gd name="connsiteX379" fmla="*/ 5948846 w 6035176"/>
                <a:gd name="connsiteY379" fmla="*/ 1699821 h 6652998"/>
                <a:gd name="connsiteX380" fmla="*/ 5949163 w 6035176"/>
                <a:gd name="connsiteY380" fmla="*/ 1700945 h 6652998"/>
                <a:gd name="connsiteX381" fmla="*/ 5949417 w 6035176"/>
                <a:gd name="connsiteY381" fmla="*/ 1702075 h 6652998"/>
                <a:gd name="connsiteX382" fmla="*/ 5949735 w 6035176"/>
                <a:gd name="connsiteY382" fmla="*/ 1703199 h 6652998"/>
                <a:gd name="connsiteX383" fmla="*/ 5950052 w 6035176"/>
                <a:gd name="connsiteY383" fmla="*/ 1704329 h 6652998"/>
                <a:gd name="connsiteX384" fmla="*/ 5950370 w 6035176"/>
                <a:gd name="connsiteY384" fmla="*/ 1705453 h 6652998"/>
                <a:gd name="connsiteX385" fmla="*/ 5950624 w 6035176"/>
                <a:gd name="connsiteY385" fmla="*/ 1706583 h 6652998"/>
                <a:gd name="connsiteX386" fmla="*/ 5950941 w 6035176"/>
                <a:gd name="connsiteY386" fmla="*/ 1707714 h 6652998"/>
                <a:gd name="connsiteX387" fmla="*/ 5951259 w 6035176"/>
                <a:gd name="connsiteY387" fmla="*/ 1708837 h 6652998"/>
                <a:gd name="connsiteX388" fmla="*/ 5951576 w 6035176"/>
                <a:gd name="connsiteY388" fmla="*/ 1709968 h 6652998"/>
                <a:gd name="connsiteX389" fmla="*/ 5951894 w 6035176"/>
                <a:gd name="connsiteY389" fmla="*/ 1711098 h 6652998"/>
                <a:gd name="connsiteX390" fmla="*/ 5952148 w 6035176"/>
                <a:gd name="connsiteY390" fmla="*/ 1712222 h 6652998"/>
                <a:gd name="connsiteX391" fmla="*/ 5952465 w 6035176"/>
                <a:gd name="connsiteY391" fmla="*/ 1713352 h 6652998"/>
                <a:gd name="connsiteX392" fmla="*/ 5952783 w 6035176"/>
                <a:gd name="connsiteY392" fmla="*/ 1714483 h 6652998"/>
                <a:gd name="connsiteX393" fmla="*/ 5953101 w 6035176"/>
                <a:gd name="connsiteY393" fmla="*/ 1715613 h 6652998"/>
                <a:gd name="connsiteX394" fmla="*/ 5953354 w 6035176"/>
                <a:gd name="connsiteY394" fmla="*/ 1716743 h 6652998"/>
                <a:gd name="connsiteX395" fmla="*/ 5953672 w 6035176"/>
                <a:gd name="connsiteY395" fmla="*/ 1717874 h 6652998"/>
                <a:gd name="connsiteX396" fmla="*/ 5953989 w 6035176"/>
                <a:gd name="connsiteY396" fmla="*/ 1719004 h 6652998"/>
                <a:gd name="connsiteX397" fmla="*/ 5954307 w 6035176"/>
                <a:gd name="connsiteY397" fmla="*/ 1720134 h 6652998"/>
                <a:gd name="connsiteX398" fmla="*/ 5954561 w 6035176"/>
                <a:gd name="connsiteY398" fmla="*/ 1721264 h 6652998"/>
                <a:gd name="connsiteX399" fmla="*/ 5954878 w 6035176"/>
                <a:gd name="connsiteY399" fmla="*/ 1722395 h 6652998"/>
                <a:gd name="connsiteX400" fmla="*/ 5955196 w 6035176"/>
                <a:gd name="connsiteY400" fmla="*/ 1723525 h 6652998"/>
                <a:gd name="connsiteX401" fmla="*/ 5955513 w 6035176"/>
                <a:gd name="connsiteY401" fmla="*/ 1724655 h 6652998"/>
                <a:gd name="connsiteX402" fmla="*/ 5955831 w 6035176"/>
                <a:gd name="connsiteY402" fmla="*/ 1725786 h 6652998"/>
                <a:gd name="connsiteX403" fmla="*/ 5956085 w 6035176"/>
                <a:gd name="connsiteY403" fmla="*/ 1726922 h 6652998"/>
                <a:gd name="connsiteX404" fmla="*/ 5956402 w 6035176"/>
                <a:gd name="connsiteY404" fmla="*/ 1728053 h 6652998"/>
                <a:gd name="connsiteX405" fmla="*/ 5956720 w 6035176"/>
                <a:gd name="connsiteY405" fmla="*/ 1729183 h 6652998"/>
                <a:gd name="connsiteX406" fmla="*/ 5957038 w 6035176"/>
                <a:gd name="connsiteY406" fmla="*/ 1730319 h 6652998"/>
                <a:gd name="connsiteX407" fmla="*/ 5957291 w 6035176"/>
                <a:gd name="connsiteY407" fmla="*/ 1731450 h 6652998"/>
                <a:gd name="connsiteX408" fmla="*/ 5957609 w 6035176"/>
                <a:gd name="connsiteY408" fmla="*/ 1732586 h 6652998"/>
                <a:gd name="connsiteX409" fmla="*/ 5957926 w 6035176"/>
                <a:gd name="connsiteY409" fmla="*/ 1733717 h 6652998"/>
                <a:gd name="connsiteX410" fmla="*/ 5958244 w 6035176"/>
                <a:gd name="connsiteY410" fmla="*/ 1734854 h 6652998"/>
                <a:gd name="connsiteX411" fmla="*/ 5958562 w 6035176"/>
                <a:gd name="connsiteY411" fmla="*/ 1735984 h 6652998"/>
                <a:gd name="connsiteX412" fmla="*/ 5958815 w 6035176"/>
                <a:gd name="connsiteY412" fmla="*/ 1737120 h 6652998"/>
                <a:gd name="connsiteX413" fmla="*/ 5959133 w 6035176"/>
                <a:gd name="connsiteY413" fmla="*/ 1738257 h 6652998"/>
                <a:gd name="connsiteX414" fmla="*/ 5959451 w 6035176"/>
                <a:gd name="connsiteY414" fmla="*/ 1739387 h 6652998"/>
                <a:gd name="connsiteX415" fmla="*/ 5959768 w 6035176"/>
                <a:gd name="connsiteY415" fmla="*/ 1740524 h 6652998"/>
                <a:gd name="connsiteX416" fmla="*/ 5960086 w 6035176"/>
                <a:gd name="connsiteY416" fmla="*/ 1741661 h 6652998"/>
                <a:gd name="connsiteX417" fmla="*/ 5960339 w 6035176"/>
                <a:gd name="connsiteY417" fmla="*/ 1742797 h 6652998"/>
                <a:gd name="connsiteX418" fmla="*/ 5960657 w 6035176"/>
                <a:gd name="connsiteY418" fmla="*/ 1743934 h 6652998"/>
                <a:gd name="connsiteX419" fmla="*/ 5960975 w 6035176"/>
                <a:gd name="connsiteY419" fmla="*/ 1745064 h 6652998"/>
                <a:gd name="connsiteX420" fmla="*/ 5961292 w 6035176"/>
                <a:gd name="connsiteY420" fmla="*/ 1746201 h 6652998"/>
                <a:gd name="connsiteX421" fmla="*/ 5961546 w 6035176"/>
                <a:gd name="connsiteY421" fmla="*/ 1747338 h 6652998"/>
                <a:gd name="connsiteX422" fmla="*/ 5961863 w 6035176"/>
                <a:gd name="connsiteY422" fmla="*/ 1748481 h 6652998"/>
                <a:gd name="connsiteX423" fmla="*/ 5962181 w 6035176"/>
                <a:gd name="connsiteY423" fmla="*/ 1749617 h 6652998"/>
                <a:gd name="connsiteX424" fmla="*/ 5962499 w 6035176"/>
                <a:gd name="connsiteY424" fmla="*/ 1750754 h 6652998"/>
                <a:gd name="connsiteX425" fmla="*/ 5962816 w 6035176"/>
                <a:gd name="connsiteY425" fmla="*/ 1751890 h 6652998"/>
                <a:gd name="connsiteX426" fmla="*/ 5963070 w 6035176"/>
                <a:gd name="connsiteY426" fmla="*/ 1753027 h 6652998"/>
                <a:gd name="connsiteX427" fmla="*/ 5963388 w 6035176"/>
                <a:gd name="connsiteY427" fmla="*/ 1754170 h 6652998"/>
                <a:gd name="connsiteX428" fmla="*/ 5963705 w 6035176"/>
                <a:gd name="connsiteY428" fmla="*/ 1755307 h 6652998"/>
                <a:gd name="connsiteX429" fmla="*/ 5964023 w 6035176"/>
                <a:gd name="connsiteY429" fmla="*/ 1756443 h 6652998"/>
                <a:gd name="connsiteX430" fmla="*/ 5964340 w 6035176"/>
                <a:gd name="connsiteY430" fmla="*/ 1757586 h 6652998"/>
                <a:gd name="connsiteX431" fmla="*/ 5964658 w 6035176"/>
                <a:gd name="connsiteY431" fmla="*/ 1758723 h 6652998"/>
                <a:gd name="connsiteX432" fmla="*/ 5964912 w 6035176"/>
                <a:gd name="connsiteY432" fmla="*/ 1759866 h 6652998"/>
                <a:gd name="connsiteX433" fmla="*/ 5965229 w 6035176"/>
                <a:gd name="connsiteY433" fmla="*/ 1761003 h 6652998"/>
                <a:gd name="connsiteX434" fmla="*/ 5965547 w 6035176"/>
                <a:gd name="connsiteY434" fmla="*/ 1762146 h 6652998"/>
                <a:gd name="connsiteX435" fmla="*/ 5965864 w 6035176"/>
                <a:gd name="connsiteY435" fmla="*/ 1763289 h 6652998"/>
                <a:gd name="connsiteX436" fmla="*/ 5966181 w 6035176"/>
                <a:gd name="connsiteY436" fmla="*/ 1764425 h 6652998"/>
                <a:gd name="connsiteX437" fmla="*/ 5966436 w 6035176"/>
                <a:gd name="connsiteY437" fmla="*/ 1765568 h 6652998"/>
                <a:gd name="connsiteX438" fmla="*/ 5966753 w 6035176"/>
                <a:gd name="connsiteY438" fmla="*/ 1766711 h 6652998"/>
                <a:gd name="connsiteX439" fmla="*/ 5967071 w 6035176"/>
                <a:gd name="connsiteY439" fmla="*/ 1767854 h 6652998"/>
                <a:gd name="connsiteX440" fmla="*/ 5967388 w 6035176"/>
                <a:gd name="connsiteY440" fmla="*/ 1768997 h 6652998"/>
                <a:gd name="connsiteX441" fmla="*/ 5967705 w 6035176"/>
                <a:gd name="connsiteY441" fmla="*/ 1770140 h 6652998"/>
                <a:gd name="connsiteX442" fmla="*/ 5968023 w 6035176"/>
                <a:gd name="connsiteY442" fmla="*/ 1771283 h 6652998"/>
                <a:gd name="connsiteX443" fmla="*/ 5968277 w 6035176"/>
                <a:gd name="connsiteY443" fmla="*/ 1772426 h 6652998"/>
                <a:gd name="connsiteX444" fmla="*/ 5968594 w 6035176"/>
                <a:gd name="connsiteY444" fmla="*/ 1773569 h 6652998"/>
                <a:gd name="connsiteX445" fmla="*/ 5968912 w 6035176"/>
                <a:gd name="connsiteY445" fmla="*/ 1774712 h 6652998"/>
                <a:gd name="connsiteX446" fmla="*/ 5969229 w 6035176"/>
                <a:gd name="connsiteY446" fmla="*/ 1775862 h 6652998"/>
                <a:gd name="connsiteX447" fmla="*/ 5969547 w 6035176"/>
                <a:gd name="connsiteY447" fmla="*/ 1777005 h 6652998"/>
                <a:gd name="connsiteX448" fmla="*/ 5969801 w 6035176"/>
                <a:gd name="connsiteY448" fmla="*/ 1778148 h 6652998"/>
                <a:gd name="connsiteX449" fmla="*/ 5970118 w 6035176"/>
                <a:gd name="connsiteY449" fmla="*/ 1779297 h 6652998"/>
                <a:gd name="connsiteX450" fmla="*/ 5970436 w 6035176"/>
                <a:gd name="connsiteY450" fmla="*/ 1780440 h 6652998"/>
                <a:gd name="connsiteX451" fmla="*/ 5970753 w 6035176"/>
                <a:gd name="connsiteY451" fmla="*/ 1781589 h 6652998"/>
                <a:gd name="connsiteX452" fmla="*/ 5971071 w 6035176"/>
                <a:gd name="connsiteY452" fmla="*/ 1782732 h 6652998"/>
                <a:gd name="connsiteX453" fmla="*/ 5971388 w 6035176"/>
                <a:gd name="connsiteY453" fmla="*/ 1783882 h 6652998"/>
                <a:gd name="connsiteX454" fmla="*/ 5971706 w 6035176"/>
                <a:gd name="connsiteY454" fmla="*/ 1785025 h 6652998"/>
                <a:gd name="connsiteX455" fmla="*/ 5971960 w 6035176"/>
                <a:gd name="connsiteY455" fmla="*/ 1786174 h 6652998"/>
                <a:gd name="connsiteX456" fmla="*/ 5972277 w 6035176"/>
                <a:gd name="connsiteY456" fmla="*/ 1787324 h 6652998"/>
                <a:gd name="connsiteX457" fmla="*/ 5972595 w 6035176"/>
                <a:gd name="connsiteY457" fmla="*/ 1788473 h 6652998"/>
                <a:gd name="connsiteX458" fmla="*/ 5972913 w 6035176"/>
                <a:gd name="connsiteY458" fmla="*/ 1789622 h 6652998"/>
                <a:gd name="connsiteX459" fmla="*/ 5973230 w 6035176"/>
                <a:gd name="connsiteY459" fmla="*/ 1790772 h 6652998"/>
                <a:gd name="connsiteX460" fmla="*/ 5973548 w 6035176"/>
                <a:gd name="connsiteY460" fmla="*/ 1791921 h 6652998"/>
                <a:gd name="connsiteX461" fmla="*/ 5973801 w 6035176"/>
                <a:gd name="connsiteY461" fmla="*/ 1793070 h 6652998"/>
                <a:gd name="connsiteX462" fmla="*/ 5974119 w 6035176"/>
                <a:gd name="connsiteY462" fmla="*/ 1794220 h 6652998"/>
                <a:gd name="connsiteX463" fmla="*/ 5974437 w 6035176"/>
                <a:gd name="connsiteY463" fmla="*/ 1795369 h 6652998"/>
                <a:gd name="connsiteX464" fmla="*/ 5974754 w 6035176"/>
                <a:gd name="connsiteY464" fmla="*/ 1796518 h 6652998"/>
                <a:gd name="connsiteX465" fmla="*/ 5975072 w 6035176"/>
                <a:gd name="connsiteY465" fmla="*/ 1797668 h 6652998"/>
                <a:gd name="connsiteX466" fmla="*/ 5975389 w 6035176"/>
                <a:gd name="connsiteY466" fmla="*/ 1798823 h 6652998"/>
                <a:gd name="connsiteX467" fmla="*/ 5975706 w 6035176"/>
                <a:gd name="connsiteY467" fmla="*/ 1799973 h 6652998"/>
                <a:gd name="connsiteX468" fmla="*/ 5975961 w 6035176"/>
                <a:gd name="connsiteY468" fmla="*/ 1801128 h 6652998"/>
                <a:gd name="connsiteX469" fmla="*/ 5976278 w 6035176"/>
                <a:gd name="connsiteY469" fmla="*/ 1802278 h 6652998"/>
                <a:gd name="connsiteX470" fmla="*/ 5976596 w 6035176"/>
                <a:gd name="connsiteY470" fmla="*/ 1803433 h 6652998"/>
                <a:gd name="connsiteX471" fmla="*/ 5976913 w 6035176"/>
                <a:gd name="connsiteY471" fmla="*/ 1804583 h 6652998"/>
                <a:gd name="connsiteX472" fmla="*/ 5977230 w 6035176"/>
                <a:gd name="connsiteY472" fmla="*/ 1805739 h 6652998"/>
                <a:gd name="connsiteX473" fmla="*/ 5977548 w 6035176"/>
                <a:gd name="connsiteY473" fmla="*/ 1806894 h 6652998"/>
                <a:gd name="connsiteX474" fmla="*/ 5977865 w 6035176"/>
                <a:gd name="connsiteY474" fmla="*/ 1808050 h 6652998"/>
                <a:gd name="connsiteX475" fmla="*/ 5978183 w 6035176"/>
                <a:gd name="connsiteY475" fmla="*/ 1809206 h 6652998"/>
                <a:gd name="connsiteX476" fmla="*/ 5978437 w 6035176"/>
                <a:gd name="connsiteY476" fmla="*/ 1810355 h 6652998"/>
                <a:gd name="connsiteX477" fmla="*/ 5978754 w 6035176"/>
                <a:gd name="connsiteY477" fmla="*/ 1811511 h 6652998"/>
                <a:gd name="connsiteX478" fmla="*/ 5979072 w 6035176"/>
                <a:gd name="connsiteY478" fmla="*/ 1812673 h 6652998"/>
                <a:gd name="connsiteX479" fmla="*/ 5979389 w 6035176"/>
                <a:gd name="connsiteY479" fmla="*/ 1813828 h 6652998"/>
                <a:gd name="connsiteX480" fmla="*/ 5979707 w 6035176"/>
                <a:gd name="connsiteY480" fmla="*/ 1814984 h 6652998"/>
                <a:gd name="connsiteX481" fmla="*/ 5980025 w 6035176"/>
                <a:gd name="connsiteY481" fmla="*/ 1816140 h 6652998"/>
                <a:gd name="connsiteX482" fmla="*/ 5980342 w 6035176"/>
                <a:gd name="connsiteY482" fmla="*/ 1817296 h 6652998"/>
                <a:gd name="connsiteX483" fmla="*/ 5980660 w 6035176"/>
                <a:gd name="connsiteY483" fmla="*/ 1818458 h 6652998"/>
                <a:gd name="connsiteX484" fmla="*/ 5980913 w 6035176"/>
                <a:gd name="connsiteY484" fmla="*/ 1819613 h 6652998"/>
                <a:gd name="connsiteX485" fmla="*/ 5981231 w 6035176"/>
                <a:gd name="connsiteY485" fmla="*/ 1820775 h 6652998"/>
                <a:gd name="connsiteX486" fmla="*/ 5981549 w 6035176"/>
                <a:gd name="connsiteY486" fmla="*/ 1821931 h 6652998"/>
                <a:gd name="connsiteX487" fmla="*/ 5981866 w 6035176"/>
                <a:gd name="connsiteY487" fmla="*/ 1823093 h 6652998"/>
                <a:gd name="connsiteX488" fmla="*/ 5982184 w 6035176"/>
                <a:gd name="connsiteY488" fmla="*/ 1824255 h 6652998"/>
                <a:gd name="connsiteX489" fmla="*/ 5982501 w 6035176"/>
                <a:gd name="connsiteY489" fmla="*/ 1825411 h 6652998"/>
                <a:gd name="connsiteX490" fmla="*/ 5982818 w 6035176"/>
                <a:gd name="connsiteY490" fmla="*/ 1826573 h 6652998"/>
                <a:gd name="connsiteX491" fmla="*/ 5983136 w 6035176"/>
                <a:gd name="connsiteY491" fmla="*/ 1827735 h 6652998"/>
                <a:gd name="connsiteX492" fmla="*/ 5983453 w 6035176"/>
                <a:gd name="connsiteY492" fmla="*/ 1828897 h 6652998"/>
                <a:gd name="connsiteX493" fmla="*/ 5983771 w 6035176"/>
                <a:gd name="connsiteY493" fmla="*/ 1830059 h 6652998"/>
                <a:gd name="connsiteX494" fmla="*/ 5984025 w 6035176"/>
                <a:gd name="connsiteY494" fmla="*/ 1831221 h 6652998"/>
                <a:gd name="connsiteX495" fmla="*/ 5984342 w 6035176"/>
                <a:gd name="connsiteY495" fmla="*/ 1832383 h 6652998"/>
                <a:gd name="connsiteX496" fmla="*/ 5984660 w 6035176"/>
                <a:gd name="connsiteY496" fmla="*/ 1833545 h 6652998"/>
                <a:gd name="connsiteX497" fmla="*/ 5984977 w 6035176"/>
                <a:gd name="connsiteY497" fmla="*/ 1834714 h 6652998"/>
                <a:gd name="connsiteX498" fmla="*/ 5985295 w 6035176"/>
                <a:gd name="connsiteY498" fmla="*/ 1835876 h 6652998"/>
                <a:gd name="connsiteX499" fmla="*/ 5985613 w 6035176"/>
                <a:gd name="connsiteY499" fmla="*/ 1837038 h 6652998"/>
                <a:gd name="connsiteX500" fmla="*/ 5985930 w 6035176"/>
                <a:gd name="connsiteY500" fmla="*/ 1838206 h 6652998"/>
                <a:gd name="connsiteX501" fmla="*/ 5986248 w 6035176"/>
                <a:gd name="connsiteY501" fmla="*/ 1839368 h 6652998"/>
                <a:gd name="connsiteX502" fmla="*/ 5986565 w 6035176"/>
                <a:gd name="connsiteY502" fmla="*/ 1840536 h 6652998"/>
                <a:gd name="connsiteX503" fmla="*/ 5986883 w 6035176"/>
                <a:gd name="connsiteY503" fmla="*/ 1841705 h 6652998"/>
                <a:gd name="connsiteX504" fmla="*/ 5987200 w 6035176"/>
                <a:gd name="connsiteY504" fmla="*/ 1842867 h 6652998"/>
                <a:gd name="connsiteX505" fmla="*/ 5987517 w 6035176"/>
                <a:gd name="connsiteY505" fmla="*/ 1844035 h 6652998"/>
                <a:gd name="connsiteX506" fmla="*/ 5987772 w 6035176"/>
                <a:gd name="connsiteY506" fmla="*/ 1845204 h 6652998"/>
                <a:gd name="connsiteX507" fmla="*/ 5988089 w 6035176"/>
                <a:gd name="connsiteY507" fmla="*/ 1846372 h 6652998"/>
                <a:gd name="connsiteX508" fmla="*/ 5988406 w 6035176"/>
                <a:gd name="connsiteY508" fmla="*/ 1847541 h 6652998"/>
                <a:gd name="connsiteX509" fmla="*/ 5988724 w 6035176"/>
                <a:gd name="connsiteY509" fmla="*/ 1848709 h 6652998"/>
                <a:gd name="connsiteX510" fmla="*/ 5989041 w 6035176"/>
                <a:gd name="connsiteY510" fmla="*/ 1849877 h 6652998"/>
                <a:gd name="connsiteX511" fmla="*/ 5989359 w 6035176"/>
                <a:gd name="connsiteY511" fmla="*/ 1851052 h 6652998"/>
                <a:gd name="connsiteX512" fmla="*/ 5989676 w 6035176"/>
                <a:gd name="connsiteY512" fmla="*/ 1852221 h 6652998"/>
                <a:gd name="connsiteX513" fmla="*/ 5989994 w 6035176"/>
                <a:gd name="connsiteY513" fmla="*/ 1853389 h 6652998"/>
                <a:gd name="connsiteX514" fmla="*/ 5990312 w 6035176"/>
                <a:gd name="connsiteY514" fmla="*/ 1854564 h 6652998"/>
                <a:gd name="connsiteX515" fmla="*/ 5990629 w 6035176"/>
                <a:gd name="connsiteY515" fmla="*/ 1855732 h 6652998"/>
                <a:gd name="connsiteX516" fmla="*/ 5990819 w 6035176"/>
                <a:gd name="connsiteY516" fmla="*/ 1856570 h 6652998"/>
                <a:gd name="connsiteX517" fmla="*/ 4822483 w 6035176"/>
                <a:gd name="connsiteY517" fmla="*/ 3912084 h 6652998"/>
                <a:gd name="connsiteX518" fmla="*/ 4822419 w 6035176"/>
                <a:gd name="connsiteY518" fmla="*/ 3912103 h 6652998"/>
                <a:gd name="connsiteX519" fmla="*/ 4822356 w 6035176"/>
                <a:gd name="connsiteY519" fmla="*/ 3912122 h 6652998"/>
                <a:gd name="connsiteX520" fmla="*/ 4064547 w 6035176"/>
                <a:gd name="connsiteY520" fmla="*/ 4120015 h 6652998"/>
                <a:gd name="connsiteX521" fmla="*/ 3664179 w 6035176"/>
                <a:gd name="connsiteY521" fmla="*/ 4222441 h 6652998"/>
                <a:gd name="connsiteX522" fmla="*/ 1076415 w 6035176"/>
                <a:gd name="connsiteY522" fmla="*/ 6652998 h 6652998"/>
                <a:gd name="connsiteX523" fmla="*/ 743579 w 6035176"/>
                <a:gd name="connsiteY523" fmla="*/ 5428592 h 6652998"/>
                <a:gd name="connsiteX524" fmla="*/ 61920 w 6035176"/>
                <a:gd name="connsiteY524" fmla="*/ 2866849 h 6652998"/>
                <a:gd name="connsiteX525" fmla="*/ 231179 w 6035176"/>
                <a:gd name="connsiteY525" fmla="*/ 1508717 h 6652998"/>
                <a:gd name="connsiteX526" fmla="*/ 1328364 w 6035176"/>
                <a:gd name="connsiteY526" fmla="*/ 699353 h 665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Lst>
              <a:rect l="l" t="t" r="r" b="b"/>
              <a:pathLst>
                <a:path w="6035176" h="6652998">
                  <a:moveTo>
                    <a:pt x="1328364" y="699353"/>
                  </a:moveTo>
                  <a:lnTo>
                    <a:pt x="1328440" y="699327"/>
                  </a:lnTo>
                  <a:cubicBezTo>
                    <a:pt x="2122139" y="465222"/>
                    <a:pt x="2921191" y="251112"/>
                    <a:pt x="3725584" y="57012"/>
                  </a:cubicBezTo>
                  <a:lnTo>
                    <a:pt x="3725648" y="56993"/>
                  </a:lnTo>
                  <a:cubicBezTo>
                    <a:pt x="4681894" y="-177957"/>
                    <a:pt x="5560480" y="330005"/>
                    <a:pt x="5835499" y="1276809"/>
                  </a:cubicBezTo>
                  <a:lnTo>
                    <a:pt x="5835752" y="1277825"/>
                  </a:lnTo>
                  <a:lnTo>
                    <a:pt x="5836070" y="1279000"/>
                  </a:lnTo>
                  <a:lnTo>
                    <a:pt x="5836388" y="1280168"/>
                  </a:lnTo>
                  <a:lnTo>
                    <a:pt x="5836705" y="1281336"/>
                  </a:lnTo>
                  <a:lnTo>
                    <a:pt x="5837023" y="1282511"/>
                  </a:lnTo>
                  <a:lnTo>
                    <a:pt x="5837340" y="1283680"/>
                  </a:lnTo>
                  <a:lnTo>
                    <a:pt x="5837658" y="1284848"/>
                  </a:lnTo>
                  <a:lnTo>
                    <a:pt x="5837975" y="1286016"/>
                  </a:lnTo>
                  <a:lnTo>
                    <a:pt x="5838292" y="1287185"/>
                  </a:lnTo>
                  <a:lnTo>
                    <a:pt x="5838610" y="1288353"/>
                  </a:lnTo>
                  <a:lnTo>
                    <a:pt x="5838927" y="1289522"/>
                  </a:lnTo>
                  <a:lnTo>
                    <a:pt x="5839245" y="1290690"/>
                  </a:lnTo>
                  <a:lnTo>
                    <a:pt x="5839499" y="1291858"/>
                  </a:lnTo>
                  <a:lnTo>
                    <a:pt x="5839816" y="1293020"/>
                  </a:lnTo>
                  <a:lnTo>
                    <a:pt x="5840134" y="1294189"/>
                  </a:lnTo>
                  <a:lnTo>
                    <a:pt x="5840451" y="1295351"/>
                  </a:lnTo>
                  <a:lnTo>
                    <a:pt x="5840769" y="1296519"/>
                  </a:lnTo>
                  <a:lnTo>
                    <a:pt x="5841087" y="1297681"/>
                  </a:lnTo>
                  <a:lnTo>
                    <a:pt x="5841404" y="1298850"/>
                  </a:lnTo>
                  <a:lnTo>
                    <a:pt x="5841722" y="1300012"/>
                  </a:lnTo>
                  <a:lnTo>
                    <a:pt x="5842039" y="1301174"/>
                  </a:lnTo>
                  <a:lnTo>
                    <a:pt x="5842356" y="1302336"/>
                  </a:lnTo>
                  <a:lnTo>
                    <a:pt x="5842674" y="1303498"/>
                  </a:lnTo>
                  <a:lnTo>
                    <a:pt x="5842991" y="1304660"/>
                  </a:lnTo>
                  <a:lnTo>
                    <a:pt x="5843246" y="1305822"/>
                  </a:lnTo>
                  <a:lnTo>
                    <a:pt x="5843563" y="1306984"/>
                  </a:lnTo>
                  <a:lnTo>
                    <a:pt x="5843880" y="1308146"/>
                  </a:lnTo>
                  <a:lnTo>
                    <a:pt x="5844198" y="1309308"/>
                  </a:lnTo>
                  <a:lnTo>
                    <a:pt x="5844515" y="1310464"/>
                  </a:lnTo>
                  <a:lnTo>
                    <a:pt x="5844833" y="1311626"/>
                  </a:lnTo>
                  <a:lnTo>
                    <a:pt x="5845151" y="1312788"/>
                  </a:lnTo>
                  <a:lnTo>
                    <a:pt x="5845468" y="1313944"/>
                  </a:lnTo>
                  <a:lnTo>
                    <a:pt x="5845786" y="1315106"/>
                  </a:lnTo>
                  <a:lnTo>
                    <a:pt x="5846039" y="1316261"/>
                  </a:lnTo>
                  <a:lnTo>
                    <a:pt x="5846357" y="1317417"/>
                  </a:lnTo>
                  <a:lnTo>
                    <a:pt x="5846675" y="1318573"/>
                  </a:lnTo>
                  <a:lnTo>
                    <a:pt x="5846992" y="1319735"/>
                  </a:lnTo>
                  <a:lnTo>
                    <a:pt x="5847310" y="1320891"/>
                  </a:lnTo>
                  <a:lnTo>
                    <a:pt x="5847627" y="1322046"/>
                  </a:lnTo>
                  <a:lnTo>
                    <a:pt x="5847944" y="1323202"/>
                  </a:lnTo>
                  <a:lnTo>
                    <a:pt x="5848262" y="1324358"/>
                  </a:lnTo>
                  <a:lnTo>
                    <a:pt x="5848516" y="1325513"/>
                  </a:lnTo>
                  <a:lnTo>
                    <a:pt x="5848834" y="1326663"/>
                  </a:lnTo>
                  <a:lnTo>
                    <a:pt x="5849151" y="1327818"/>
                  </a:lnTo>
                  <a:lnTo>
                    <a:pt x="5849468" y="1328974"/>
                  </a:lnTo>
                  <a:lnTo>
                    <a:pt x="5849786" y="1330130"/>
                  </a:lnTo>
                  <a:lnTo>
                    <a:pt x="5850103" y="1331279"/>
                  </a:lnTo>
                  <a:lnTo>
                    <a:pt x="5850421" y="1332435"/>
                  </a:lnTo>
                  <a:lnTo>
                    <a:pt x="5850738" y="1333584"/>
                  </a:lnTo>
                  <a:lnTo>
                    <a:pt x="5850992" y="1334740"/>
                  </a:lnTo>
                  <a:lnTo>
                    <a:pt x="5851310" y="1335889"/>
                  </a:lnTo>
                  <a:lnTo>
                    <a:pt x="5851627" y="1337039"/>
                  </a:lnTo>
                  <a:lnTo>
                    <a:pt x="5851945" y="1338188"/>
                  </a:lnTo>
                  <a:lnTo>
                    <a:pt x="5852263" y="1339344"/>
                  </a:lnTo>
                  <a:lnTo>
                    <a:pt x="5852580" y="1340493"/>
                  </a:lnTo>
                  <a:lnTo>
                    <a:pt x="5852898" y="1341642"/>
                  </a:lnTo>
                  <a:lnTo>
                    <a:pt x="5853151" y="1342792"/>
                  </a:lnTo>
                  <a:lnTo>
                    <a:pt x="5853469" y="1343941"/>
                  </a:lnTo>
                  <a:lnTo>
                    <a:pt x="5853787" y="1345090"/>
                  </a:lnTo>
                  <a:lnTo>
                    <a:pt x="5854104" y="1346233"/>
                  </a:lnTo>
                  <a:lnTo>
                    <a:pt x="5854422" y="1347383"/>
                  </a:lnTo>
                  <a:lnTo>
                    <a:pt x="5854739" y="1348532"/>
                  </a:lnTo>
                  <a:lnTo>
                    <a:pt x="5854993" y="1349681"/>
                  </a:lnTo>
                  <a:lnTo>
                    <a:pt x="5855311" y="1350824"/>
                  </a:lnTo>
                  <a:lnTo>
                    <a:pt x="5855628" y="1351974"/>
                  </a:lnTo>
                  <a:lnTo>
                    <a:pt x="5855946" y="1353117"/>
                  </a:lnTo>
                  <a:lnTo>
                    <a:pt x="5856263" y="1354266"/>
                  </a:lnTo>
                  <a:lnTo>
                    <a:pt x="5856580" y="1355409"/>
                  </a:lnTo>
                  <a:lnTo>
                    <a:pt x="5856835" y="1356552"/>
                  </a:lnTo>
                  <a:lnTo>
                    <a:pt x="5857152" y="1357702"/>
                  </a:lnTo>
                  <a:lnTo>
                    <a:pt x="5857469" y="1358844"/>
                  </a:lnTo>
                  <a:lnTo>
                    <a:pt x="5857787" y="1359988"/>
                  </a:lnTo>
                  <a:lnTo>
                    <a:pt x="5858104" y="1361131"/>
                  </a:lnTo>
                  <a:lnTo>
                    <a:pt x="5858422" y="1362274"/>
                  </a:lnTo>
                  <a:lnTo>
                    <a:pt x="5858676" y="1363416"/>
                  </a:lnTo>
                  <a:lnTo>
                    <a:pt x="5858993" y="1364560"/>
                  </a:lnTo>
                  <a:lnTo>
                    <a:pt x="5859311" y="1365703"/>
                  </a:lnTo>
                  <a:lnTo>
                    <a:pt x="5859628" y="1366846"/>
                  </a:lnTo>
                  <a:lnTo>
                    <a:pt x="5859946" y="1367989"/>
                  </a:lnTo>
                  <a:lnTo>
                    <a:pt x="5860263" y="1369131"/>
                  </a:lnTo>
                  <a:lnTo>
                    <a:pt x="5860517" y="1370275"/>
                  </a:lnTo>
                  <a:lnTo>
                    <a:pt x="5860835" y="1371411"/>
                  </a:lnTo>
                  <a:lnTo>
                    <a:pt x="5861152" y="1372554"/>
                  </a:lnTo>
                  <a:lnTo>
                    <a:pt x="5861470" y="1373697"/>
                  </a:lnTo>
                  <a:lnTo>
                    <a:pt x="5861788" y="1374834"/>
                  </a:lnTo>
                  <a:lnTo>
                    <a:pt x="5862041" y="1375977"/>
                  </a:lnTo>
                  <a:lnTo>
                    <a:pt x="5862359" y="1377114"/>
                  </a:lnTo>
                  <a:lnTo>
                    <a:pt x="5862676" y="1378250"/>
                  </a:lnTo>
                  <a:lnTo>
                    <a:pt x="5862994" y="1379393"/>
                  </a:lnTo>
                  <a:lnTo>
                    <a:pt x="5863312" y="1380530"/>
                  </a:lnTo>
                  <a:lnTo>
                    <a:pt x="5863565" y="1381667"/>
                  </a:lnTo>
                  <a:lnTo>
                    <a:pt x="5863883" y="1382809"/>
                  </a:lnTo>
                  <a:lnTo>
                    <a:pt x="5864201" y="1383946"/>
                  </a:lnTo>
                  <a:lnTo>
                    <a:pt x="5864518" y="1385083"/>
                  </a:lnTo>
                  <a:lnTo>
                    <a:pt x="5864836" y="1386219"/>
                  </a:lnTo>
                  <a:lnTo>
                    <a:pt x="5865089" y="1387356"/>
                  </a:lnTo>
                  <a:lnTo>
                    <a:pt x="5865407" y="1388493"/>
                  </a:lnTo>
                  <a:lnTo>
                    <a:pt x="5865725" y="1389629"/>
                  </a:lnTo>
                  <a:lnTo>
                    <a:pt x="5866042" y="1390766"/>
                  </a:lnTo>
                  <a:lnTo>
                    <a:pt x="5866360" y="1391903"/>
                  </a:lnTo>
                  <a:lnTo>
                    <a:pt x="5866613" y="1393033"/>
                  </a:lnTo>
                  <a:lnTo>
                    <a:pt x="5866931" y="1394170"/>
                  </a:lnTo>
                  <a:lnTo>
                    <a:pt x="5867249" y="1395306"/>
                  </a:lnTo>
                  <a:lnTo>
                    <a:pt x="5867566" y="1396443"/>
                  </a:lnTo>
                  <a:lnTo>
                    <a:pt x="5867884" y="1397573"/>
                  </a:lnTo>
                  <a:lnTo>
                    <a:pt x="5868138" y="1398710"/>
                  </a:lnTo>
                  <a:lnTo>
                    <a:pt x="5868455" y="1399840"/>
                  </a:lnTo>
                  <a:lnTo>
                    <a:pt x="5868773" y="1400977"/>
                  </a:lnTo>
                  <a:lnTo>
                    <a:pt x="5869090" y="1402107"/>
                  </a:lnTo>
                  <a:lnTo>
                    <a:pt x="5869344" y="1403244"/>
                  </a:lnTo>
                  <a:lnTo>
                    <a:pt x="5869662" y="1404374"/>
                  </a:lnTo>
                  <a:lnTo>
                    <a:pt x="5869979" y="1405504"/>
                  </a:lnTo>
                  <a:lnTo>
                    <a:pt x="5870297" y="1406641"/>
                  </a:lnTo>
                  <a:lnTo>
                    <a:pt x="5870614" y="1407771"/>
                  </a:lnTo>
                  <a:lnTo>
                    <a:pt x="5870868" y="1408902"/>
                  </a:lnTo>
                  <a:lnTo>
                    <a:pt x="5871186" y="1410032"/>
                  </a:lnTo>
                  <a:lnTo>
                    <a:pt x="5871503" y="1411162"/>
                  </a:lnTo>
                  <a:lnTo>
                    <a:pt x="5871821" y="1412299"/>
                  </a:lnTo>
                  <a:lnTo>
                    <a:pt x="5872075" y="1413429"/>
                  </a:lnTo>
                  <a:lnTo>
                    <a:pt x="5872392" y="1414559"/>
                  </a:lnTo>
                  <a:lnTo>
                    <a:pt x="5872710" y="1415690"/>
                  </a:lnTo>
                  <a:lnTo>
                    <a:pt x="5873027" y="1416820"/>
                  </a:lnTo>
                  <a:lnTo>
                    <a:pt x="5873344" y="1417944"/>
                  </a:lnTo>
                  <a:lnTo>
                    <a:pt x="5873599" y="1419074"/>
                  </a:lnTo>
                  <a:lnTo>
                    <a:pt x="5873916" y="1420205"/>
                  </a:lnTo>
                  <a:lnTo>
                    <a:pt x="5874234" y="1421335"/>
                  </a:lnTo>
                  <a:lnTo>
                    <a:pt x="5874551" y="1422465"/>
                  </a:lnTo>
                  <a:lnTo>
                    <a:pt x="5874805" y="1423589"/>
                  </a:lnTo>
                  <a:lnTo>
                    <a:pt x="5875123" y="1424720"/>
                  </a:lnTo>
                  <a:lnTo>
                    <a:pt x="5875440" y="1425850"/>
                  </a:lnTo>
                  <a:lnTo>
                    <a:pt x="5875758" y="1426974"/>
                  </a:lnTo>
                  <a:lnTo>
                    <a:pt x="5876012" y="1428104"/>
                  </a:lnTo>
                  <a:lnTo>
                    <a:pt x="5876329" y="1429234"/>
                  </a:lnTo>
                  <a:lnTo>
                    <a:pt x="5876647" y="1430358"/>
                  </a:lnTo>
                  <a:lnTo>
                    <a:pt x="5876964" y="1431489"/>
                  </a:lnTo>
                  <a:lnTo>
                    <a:pt x="5877218" y="1432612"/>
                  </a:lnTo>
                  <a:lnTo>
                    <a:pt x="5877536" y="1433736"/>
                  </a:lnTo>
                  <a:lnTo>
                    <a:pt x="5877853" y="1434867"/>
                  </a:lnTo>
                  <a:lnTo>
                    <a:pt x="5878171" y="1435991"/>
                  </a:lnTo>
                  <a:lnTo>
                    <a:pt x="5878425" y="1437115"/>
                  </a:lnTo>
                  <a:lnTo>
                    <a:pt x="5878742" y="1438245"/>
                  </a:lnTo>
                  <a:lnTo>
                    <a:pt x="5879060" y="1439369"/>
                  </a:lnTo>
                  <a:lnTo>
                    <a:pt x="5879377" y="1440493"/>
                  </a:lnTo>
                  <a:lnTo>
                    <a:pt x="5879631" y="1441617"/>
                  </a:lnTo>
                  <a:lnTo>
                    <a:pt x="5879949" y="1442741"/>
                  </a:lnTo>
                  <a:lnTo>
                    <a:pt x="5880266" y="1443871"/>
                  </a:lnTo>
                  <a:lnTo>
                    <a:pt x="5880584" y="1444995"/>
                  </a:lnTo>
                  <a:lnTo>
                    <a:pt x="5880838" y="1446119"/>
                  </a:lnTo>
                  <a:lnTo>
                    <a:pt x="5881155" y="1447243"/>
                  </a:lnTo>
                  <a:lnTo>
                    <a:pt x="5881473" y="1448367"/>
                  </a:lnTo>
                  <a:lnTo>
                    <a:pt x="5881790" y="1449491"/>
                  </a:lnTo>
                  <a:lnTo>
                    <a:pt x="5882044" y="1450615"/>
                  </a:lnTo>
                  <a:lnTo>
                    <a:pt x="5882362" y="1451739"/>
                  </a:lnTo>
                  <a:lnTo>
                    <a:pt x="5882679" y="1452856"/>
                  </a:lnTo>
                  <a:lnTo>
                    <a:pt x="5882997" y="1453980"/>
                  </a:lnTo>
                  <a:lnTo>
                    <a:pt x="5883251" y="1455104"/>
                  </a:lnTo>
                  <a:lnTo>
                    <a:pt x="5883568" y="1456228"/>
                  </a:lnTo>
                  <a:lnTo>
                    <a:pt x="5883886" y="1457352"/>
                  </a:lnTo>
                  <a:lnTo>
                    <a:pt x="5884203" y="1458470"/>
                  </a:lnTo>
                  <a:lnTo>
                    <a:pt x="5884457" y="1459594"/>
                  </a:lnTo>
                  <a:lnTo>
                    <a:pt x="5884775" y="1460718"/>
                  </a:lnTo>
                  <a:lnTo>
                    <a:pt x="5885092" y="1461835"/>
                  </a:lnTo>
                  <a:lnTo>
                    <a:pt x="5885346" y="1462959"/>
                  </a:lnTo>
                  <a:lnTo>
                    <a:pt x="5885663" y="1464083"/>
                  </a:lnTo>
                  <a:lnTo>
                    <a:pt x="5885981" y="1465201"/>
                  </a:lnTo>
                  <a:lnTo>
                    <a:pt x="5886299" y="1466325"/>
                  </a:lnTo>
                  <a:lnTo>
                    <a:pt x="5886552" y="1467442"/>
                  </a:lnTo>
                  <a:lnTo>
                    <a:pt x="5886870" y="1468566"/>
                  </a:lnTo>
                  <a:lnTo>
                    <a:pt x="5887188" y="1469684"/>
                  </a:lnTo>
                  <a:lnTo>
                    <a:pt x="5887505" y="1470808"/>
                  </a:lnTo>
                  <a:lnTo>
                    <a:pt x="5887759" y="1471925"/>
                  </a:lnTo>
                  <a:lnTo>
                    <a:pt x="5888076" y="1473049"/>
                  </a:lnTo>
                  <a:lnTo>
                    <a:pt x="5888394" y="1474167"/>
                  </a:lnTo>
                  <a:lnTo>
                    <a:pt x="5888648" y="1475284"/>
                  </a:lnTo>
                  <a:lnTo>
                    <a:pt x="5888965" y="1476408"/>
                  </a:lnTo>
                  <a:lnTo>
                    <a:pt x="5889283" y="1477526"/>
                  </a:lnTo>
                  <a:lnTo>
                    <a:pt x="5889601" y="1478644"/>
                  </a:lnTo>
                  <a:lnTo>
                    <a:pt x="5889854" y="1479761"/>
                  </a:lnTo>
                  <a:lnTo>
                    <a:pt x="5890172" y="1480885"/>
                  </a:lnTo>
                  <a:lnTo>
                    <a:pt x="5890489" y="1482003"/>
                  </a:lnTo>
                  <a:lnTo>
                    <a:pt x="5890807" y="1483120"/>
                  </a:lnTo>
                  <a:lnTo>
                    <a:pt x="5891061" y="1484238"/>
                  </a:lnTo>
                  <a:lnTo>
                    <a:pt x="5891378" y="1485356"/>
                  </a:lnTo>
                  <a:lnTo>
                    <a:pt x="5891696" y="1486480"/>
                  </a:lnTo>
                  <a:lnTo>
                    <a:pt x="5891950" y="1487597"/>
                  </a:lnTo>
                  <a:lnTo>
                    <a:pt x="5892267" y="1488715"/>
                  </a:lnTo>
                  <a:lnTo>
                    <a:pt x="5892585" y="1489832"/>
                  </a:lnTo>
                  <a:lnTo>
                    <a:pt x="5892902" y="1490950"/>
                  </a:lnTo>
                  <a:lnTo>
                    <a:pt x="5893156" y="1492068"/>
                  </a:lnTo>
                  <a:lnTo>
                    <a:pt x="5893474" y="1493185"/>
                  </a:lnTo>
                  <a:lnTo>
                    <a:pt x="5893791" y="1494303"/>
                  </a:lnTo>
                  <a:lnTo>
                    <a:pt x="5894046" y="1495420"/>
                  </a:lnTo>
                  <a:lnTo>
                    <a:pt x="5894363" y="1496538"/>
                  </a:lnTo>
                  <a:lnTo>
                    <a:pt x="5894680" y="1497656"/>
                  </a:lnTo>
                  <a:lnTo>
                    <a:pt x="5894998" y="1498773"/>
                  </a:lnTo>
                  <a:lnTo>
                    <a:pt x="5895252" y="1499891"/>
                  </a:lnTo>
                  <a:lnTo>
                    <a:pt x="5895569" y="1501008"/>
                  </a:lnTo>
                  <a:lnTo>
                    <a:pt x="5895887" y="1502126"/>
                  </a:lnTo>
                  <a:lnTo>
                    <a:pt x="5896141" y="1503237"/>
                  </a:lnTo>
                  <a:lnTo>
                    <a:pt x="5896459" y="1504355"/>
                  </a:lnTo>
                  <a:lnTo>
                    <a:pt x="5896776" y="1505472"/>
                  </a:lnTo>
                  <a:lnTo>
                    <a:pt x="5897093" y="1506590"/>
                  </a:lnTo>
                  <a:lnTo>
                    <a:pt x="5897348" y="1507708"/>
                  </a:lnTo>
                  <a:lnTo>
                    <a:pt x="5897665" y="1508819"/>
                  </a:lnTo>
                  <a:lnTo>
                    <a:pt x="5897983" y="1509936"/>
                  </a:lnTo>
                  <a:lnTo>
                    <a:pt x="5898237" y="1511054"/>
                  </a:lnTo>
                  <a:lnTo>
                    <a:pt x="5898554" y="1512172"/>
                  </a:lnTo>
                  <a:lnTo>
                    <a:pt x="5898872" y="1513283"/>
                  </a:lnTo>
                  <a:lnTo>
                    <a:pt x="5899189" y="1514400"/>
                  </a:lnTo>
                  <a:lnTo>
                    <a:pt x="5899443" y="1515518"/>
                  </a:lnTo>
                  <a:lnTo>
                    <a:pt x="5899761" y="1516636"/>
                  </a:lnTo>
                  <a:lnTo>
                    <a:pt x="5900078" y="1517747"/>
                  </a:lnTo>
                  <a:lnTo>
                    <a:pt x="5900332" y="1518865"/>
                  </a:lnTo>
                  <a:lnTo>
                    <a:pt x="5900650" y="1519982"/>
                  </a:lnTo>
                  <a:lnTo>
                    <a:pt x="5900967" y="1521093"/>
                  </a:lnTo>
                  <a:lnTo>
                    <a:pt x="5901285" y="1522211"/>
                  </a:lnTo>
                  <a:lnTo>
                    <a:pt x="5901538" y="1523322"/>
                  </a:lnTo>
                  <a:lnTo>
                    <a:pt x="5901856" y="1524440"/>
                  </a:lnTo>
                  <a:lnTo>
                    <a:pt x="5902174" y="1525557"/>
                  </a:lnTo>
                  <a:lnTo>
                    <a:pt x="5902427" y="1526669"/>
                  </a:lnTo>
                  <a:lnTo>
                    <a:pt x="5902745" y="1527786"/>
                  </a:lnTo>
                  <a:lnTo>
                    <a:pt x="5903063" y="1528897"/>
                  </a:lnTo>
                  <a:lnTo>
                    <a:pt x="5903316" y="1530015"/>
                  </a:lnTo>
                  <a:lnTo>
                    <a:pt x="5903634" y="1531126"/>
                  </a:lnTo>
                  <a:lnTo>
                    <a:pt x="5903951" y="1532244"/>
                  </a:lnTo>
                  <a:lnTo>
                    <a:pt x="5904269" y="1533362"/>
                  </a:lnTo>
                  <a:lnTo>
                    <a:pt x="5904523" y="1534473"/>
                  </a:lnTo>
                  <a:lnTo>
                    <a:pt x="5904840" y="1535590"/>
                  </a:lnTo>
                  <a:lnTo>
                    <a:pt x="5905158" y="1536702"/>
                  </a:lnTo>
                  <a:lnTo>
                    <a:pt x="5905412" y="1537819"/>
                  </a:lnTo>
                  <a:lnTo>
                    <a:pt x="5905729" y="1538931"/>
                  </a:lnTo>
                  <a:lnTo>
                    <a:pt x="5906047" y="1540042"/>
                  </a:lnTo>
                  <a:lnTo>
                    <a:pt x="5906301" y="1541159"/>
                  </a:lnTo>
                  <a:lnTo>
                    <a:pt x="5906618" y="1542271"/>
                  </a:lnTo>
                  <a:lnTo>
                    <a:pt x="5906936" y="1543388"/>
                  </a:lnTo>
                  <a:lnTo>
                    <a:pt x="5907253" y="1544499"/>
                  </a:lnTo>
                  <a:lnTo>
                    <a:pt x="5907508" y="1545617"/>
                  </a:lnTo>
                  <a:lnTo>
                    <a:pt x="5907825" y="1546728"/>
                  </a:lnTo>
                  <a:lnTo>
                    <a:pt x="5908142" y="1547846"/>
                  </a:lnTo>
                  <a:lnTo>
                    <a:pt x="5908397" y="1548957"/>
                  </a:lnTo>
                  <a:lnTo>
                    <a:pt x="5908714" y="1550075"/>
                  </a:lnTo>
                  <a:lnTo>
                    <a:pt x="5909031" y="1551186"/>
                  </a:lnTo>
                  <a:lnTo>
                    <a:pt x="5909286" y="1552297"/>
                  </a:lnTo>
                  <a:lnTo>
                    <a:pt x="5909603" y="1553415"/>
                  </a:lnTo>
                  <a:lnTo>
                    <a:pt x="5909921" y="1554526"/>
                  </a:lnTo>
                  <a:lnTo>
                    <a:pt x="5910238" y="1555644"/>
                  </a:lnTo>
                  <a:lnTo>
                    <a:pt x="5910492" y="1556755"/>
                  </a:lnTo>
                  <a:lnTo>
                    <a:pt x="5910810" y="1557866"/>
                  </a:lnTo>
                  <a:lnTo>
                    <a:pt x="5911127" y="1558984"/>
                  </a:lnTo>
                  <a:lnTo>
                    <a:pt x="5911381" y="1560095"/>
                  </a:lnTo>
                  <a:lnTo>
                    <a:pt x="5911699" y="1561213"/>
                  </a:lnTo>
                  <a:lnTo>
                    <a:pt x="5912016" y="1562324"/>
                  </a:lnTo>
                  <a:lnTo>
                    <a:pt x="5912270" y="1563435"/>
                  </a:lnTo>
                  <a:lnTo>
                    <a:pt x="5912588" y="1564553"/>
                  </a:lnTo>
                  <a:lnTo>
                    <a:pt x="5912905" y="1565664"/>
                  </a:lnTo>
                  <a:lnTo>
                    <a:pt x="5913223" y="1566782"/>
                  </a:lnTo>
                  <a:lnTo>
                    <a:pt x="5913476" y="1567893"/>
                  </a:lnTo>
                  <a:lnTo>
                    <a:pt x="5913794" y="1569004"/>
                  </a:lnTo>
                  <a:lnTo>
                    <a:pt x="5914112" y="1570122"/>
                  </a:lnTo>
                  <a:lnTo>
                    <a:pt x="5914365" y="1571233"/>
                  </a:lnTo>
                  <a:lnTo>
                    <a:pt x="5914683" y="1572351"/>
                  </a:lnTo>
                  <a:lnTo>
                    <a:pt x="5915001" y="1573462"/>
                  </a:lnTo>
                  <a:lnTo>
                    <a:pt x="5915254" y="1574573"/>
                  </a:lnTo>
                  <a:lnTo>
                    <a:pt x="5915572" y="1575691"/>
                  </a:lnTo>
                  <a:lnTo>
                    <a:pt x="5915889" y="1576802"/>
                  </a:lnTo>
                  <a:lnTo>
                    <a:pt x="5916207" y="1577919"/>
                  </a:lnTo>
                  <a:lnTo>
                    <a:pt x="5916461" y="1579031"/>
                  </a:lnTo>
                  <a:lnTo>
                    <a:pt x="5916778" y="1580142"/>
                  </a:lnTo>
                  <a:lnTo>
                    <a:pt x="5917096" y="1581260"/>
                  </a:lnTo>
                  <a:lnTo>
                    <a:pt x="5917350" y="1582371"/>
                  </a:lnTo>
                  <a:lnTo>
                    <a:pt x="5917667" y="1583489"/>
                  </a:lnTo>
                  <a:lnTo>
                    <a:pt x="5917985" y="1584600"/>
                  </a:lnTo>
                  <a:lnTo>
                    <a:pt x="5918239" y="1585717"/>
                  </a:lnTo>
                  <a:lnTo>
                    <a:pt x="5918556" y="1586829"/>
                  </a:lnTo>
                  <a:lnTo>
                    <a:pt x="5918874" y="1587946"/>
                  </a:lnTo>
                  <a:lnTo>
                    <a:pt x="5919191" y="1589057"/>
                  </a:lnTo>
                  <a:lnTo>
                    <a:pt x="5919446" y="1590169"/>
                  </a:lnTo>
                  <a:lnTo>
                    <a:pt x="5919763" y="1591286"/>
                  </a:lnTo>
                  <a:lnTo>
                    <a:pt x="5920080" y="1592397"/>
                  </a:lnTo>
                  <a:lnTo>
                    <a:pt x="5920335" y="1593515"/>
                  </a:lnTo>
                  <a:lnTo>
                    <a:pt x="5920652" y="1594626"/>
                  </a:lnTo>
                  <a:lnTo>
                    <a:pt x="5920969" y="1595744"/>
                  </a:lnTo>
                  <a:lnTo>
                    <a:pt x="5921224" y="1596855"/>
                  </a:lnTo>
                  <a:lnTo>
                    <a:pt x="5921541" y="1597973"/>
                  </a:lnTo>
                  <a:lnTo>
                    <a:pt x="5921859" y="1599084"/>
                  </a:lnTo>
                  <a:lnTo>
                    <a:pt x="5922176" y="1600202"/>
                  </a:lnTo>
                  <a:lnTo>
                    <a:pt x="5922430" y="1601313"/>
                  </a:lnTo>
                  <a:lnTo>
                    <a:pt x="5922748" y="1602431"/>
                  </a:lnTo>
                  <a:lnTo>
                    <a:pt x="5923065" y="1603542"/>
                  </a:lnTo>
                  <a:lnTo>
                    <a:pt x="5923319" y="1604659"/>
                  </a:lnTo>
                  <a:lnTo>
                    <a:pt x="5923637" y="1605777"/>
                  </a:lnTo>
                  <a:lnTo>
                    <a:pt x="5923954" y="1606888"/>
                  </a:lnTo>
                  <a:lnTo>
                    <a:pt x="5924272" y="1608006"/>
                  </a:lnTo>
                  <a:lnTo>
                    <a:pt x="5924526" y="1609117"/>
                  </a:lnTo>
                  <a:lnTo>
                    <a:pt x="5924843" y="1610235"/>
                  </a:lnTo>
                  <a:lnTo>
                    <a:pt x="5925161" y="1611352"/>
                  </a:lnTo>
                  <a:lnTo>
                    <a:pt x="5925414" y="1612464"/>
                  </a:lnTo>
                  <a:lnTo>
                    <a:pt x="5925732" y="1613581"/>
                  </a:lnTo>
                  <a:lnTo>
                    <a:pt x="5926050" y="1614692"/>
                  </a:lnTo>
                  <a:lnTo>
                    <a:pt x="5926303" y="1615810"/>
                  </a:lnTo>
                  <a:lnTo>
                    <a:pt x="5926621" y="1616928"/>
                  </a:lnTo>
                  <a:lnTo>
                    <a:pt x="5926938" y="1618039"/>
                  </a:lnTo>
                  <a:lnTo>
                    <a:pt x="5927256" y="1619157"/>
                  </a:lnTo>
                  <a:lnTo>
                    <a:pt x="5927510" y="1620274"/>
                  </a:lnTo>
                  <a:lnTo>
                    <a:pt x="5927827" y="1621392"/>
                  </a:lnTo>
                  <a:lnTo>
                    <a:pt x="5928145" y="1622503"/>
                  </a:lnTo>
                  <a:lnTo>
                    <a:pt x="5928399" y="1623621"/>
                  </a:lnTo>
                  <a:lnTo>
                    <a:pt x="5928716" y="1624738"/>
                  </a:lnTo>
                  <a:lnTo>
                    <a:pt x="5929034" y="1625856"/>
                  </a:lnTo>
                  <a:lnTo>
                    <a:pt x="5929351" y="1626967"/>
                  </a:lnTo>
                  <a:lnTo>
                    <a:pt x="5929605" y="1628085"/>
                  </a:lnTo>
                  <a:lnTo>
                    <a:pt x="5929923" y="1629202"/>
                  </a:lnTo>
                  <a:lnTo>
                    <a:pt x="5930240" y="1630320"/>
                  </a:lnTo>
                  <a:lnTo>
                    <a:pt x="5930494" y="1631437"/>
                  </a:lnTo>
                  <a:lnTo>
                    <a:pt x="5930812" y="1632555"/>
                  </a:lnTo>
                  <a:lnTo>
                    <a:pt x="5931129" y="1633672"/>
                  </a:lnTo>
                  <a:lnTo>
                    <a:pt x="5931447" y="1634790"/>
                  </a:lnTo>
                  <a:lnTo>
                    <a:pt x="5931701" y="1635901"/>
                  </a:lnTo>
                  <a:lnTo>
                    <a:pt x="5932018" y="1637019"/>
                  </a:lnTo>
                  <a:lnTo>
                    <a:pt x="5932336" y="1638137"/>
                  </a:lnTo>
                  <a:lnTo>
                    <a:pt x="5932590" y="1639254"/>
                  </a:lnTo>
                  <a:lnTo>
                    <a:pt x="5932908" y="1640372"/>
                  </a:lnTo>
                  <a:lnTo>
                    <a:pt x="5933225" y="1641489"/>
                  </a:lnTo>
                  <a:lnTo>
                    <a:pt x="5933542" y="1642607"/>
                  </a:lnTo>
                  <a:lnTo>
                    <a:pt x="5933797" y="1643725"/>
                  </a:lnTo>
                  <a:lnTo>
                    <a:pt x="5934114" y="1644849"/>
                  </a:lnTo>
                  <a:lnTo>
                    <a:pt x="5934431" y="1645966"/>
                  </a:lnTo>
                  <a:lnTo>
                    <a:pt x="5934686" y="1647084"/>
                  </a:lnTo>
                  <a:lnTo>
                    <a:pt x="5935003" y="1648201"/>
                  </a:lnTo>
                  <a:lnTo>
                    <a:pt x="5935321" y="1649319"/>
                  </a:lnTo>
                  <a:lnTo>
                    <a:pt x="5935638" y="1650437"/>
                  </a:lnTo>
                  <a:lnTo>
                    <a:pt x="5935892" y="1651554"/>
                  </a:lnTo>
                  <a:lnTo>
                    <a:pt x="5936210" y="1652678"/>
                  </a:lnTo>
                  <a:lnTo>
                    <a:pt x="5936527" y="1653796"/>
                  </a:lnTo>
                  <a:lnTo>
                    <a:pt x="5936781" y="1654913"/>
                  </a:lnTo>
                  <a:lnTo>
                    <a:pt x="5937099" y="1656031"/>
                  </a:lnTo>
                  <a:lnTo>
                    <a:pt x="5937416" y="1657155"/>
                  </a:lnTo>
                  <a:lnTo>
                    <a:pt x="5937734" y="1658273"/>
                  </a:lnTo>
                  <a:lnTo>
                    <a:pt x="5937988" y="1659390"/>
                  </a:lnTo>
                  <a:lnTo>
                    <a:pt x="5938305" y="1660514"/>
                  </a:lnTo>
                  <a:lnTo>
                    <a:pt x="5938623" y="1661632"/>
                  </a:lnTo>
                  <a:lnTo>
                    <a:pt x="5938940" y="1662756"/>
                  </a:lnTo>
                  <a:lnTo>
                    <a:pt x="5939194" y="1663873"/>
                  </a:lnTo>
                  <a:lnTo>
                    <a:pt x="5939512" y="1664997"/>
                  </a:lnTo>
                  <a:lnTo>
                    <a:pt x="5939829" y="1666115"/>
                  </a:lnTo>
                  <a:lnTo>
                    <a:pt x="5940083" y="1667239"/>
                  </a:lnTo>
                  <a:lnTo>
                    <a:pt x="5940401" y="1668356"/>
                  </a:lnTo>
                  <a:lnTo>
                    <a:pt x="5940718" y="1669480"/>
                  </a:lnTo>
                  <a:lnTo>
                    <a:pt x="5941036" y="1670598"/>
                  </a:lnTo>
                  <a:lnTo>
                    <a:pt x="5941289" y="1671722"/>
                  </a:lnTo>
                  <a:lnTo>
                    <a:pt x="5941607" y="1672846"/>
                  </a:lnTo>
                  <a:lnTo>
                    <a:pt x="5941925" y="1673963"/>
                  </a:lnTo>
                  <a:lnTo>
                    <a:pt x="5942242" y="1675087"/>
                  </a:lnTo>
                  <a:lnTo>
                    <a:pt x="5942496" y="1676211"/>
                  </a:lnTo>
                  <a:lnTo>
                    <a:pt x="5942813" y="1677329"/>
                  </a:lnTo>
                  <a:lnTo>
                    <a:pt x="5943131" y="1678453"/>
                  </a:lnTo>
                  <a:lnTo>
                    <a:pt x="5943449" y="1679577"/>
                  </a:lnTo>
                  <a:lnTo>
                    <a:pt x="5943702" y="1680701"/>
                  </a:lnTo>
                  <a:lnTo>
                    <a:pt x="5944020" y="1681825"/>
                  </a:lnTo>
                  <a:lnTo>
                    <a:pt x="5944338" y="1682949"/>
                  </a:lnTo>
                  <a:lnTo>
                    <a:pt x="5944591" y="1684073"/>
                  </a:lnTo>
                  <a:lnTo>
                    <a:pt x="5944909" y="1685196"/>
                  </a:lnTo>
                  <a:lnTo>
                    <a:pt x="5945226" y="1686320"/>
                  </a:lnTo>
                  <a:lnTo>
                    <a:pt x="5945544" y="1687444"/>
                  </a:lnTo>
                  <a:lnTo>
                    <a:pt x="5945798" y="1688568"/>
                  </a:lnTo>
                  <a:lnTo>
                    <a:pt x="5946115" y="1689692"/>
                  </a:lnTo>
                  <a:lnTo>
                    <a:pt x="5946433" y="1690816"/>
                  </a:lnTo>
                  <a:lnTo>
                    <a:pt x="5946751" y="1691940"/>
                  </a:lnTo>
                  <a:lnTo>
                    <a:pt x="5947004" y="1693064"/>
                  </a:lnTo>
                  <a:lnTo>
                    <a:pt x="5947322" y="1694188"/>
                  </a:lnTo>
                  <a:lnTo>
                    <a:pt x="5947639" y="1695318"/>
                  </a:lnTo>
                  <a:lnTo>
                    <a:pt x="5947957" y="1696442"/>
                  </a:lnTo>
                  <a:lnTo>
                    <a:pt x="5948211" y="1697566"/>
                  </a:lnTo>
                  <a:lnTo>
                    <a:pt x="5948528" y="1698697"/>
                  </a:lnTo>
                  <a:lnTo>
                    <a:pt x="5948846" y="1699821"/>
                  </a:lnTo>
                  <a:lnTo>
                    <a:pt x="5949163" y="1700945"/>
                  </a:lnTo>
                  <a:lnTo>
                    <a:pt x="5949417" y="1702075"/>
                  </a:lnTo>
                  <a:lnTo>
                    <a:pt x="5949735" y="1703199"/>
                  </a:lnTo>
                  <a:lnTo>
                    <a:pt x="5950052" y="1704329"/>
                  </a:lnTo>
                  <a:lnTo>
                    <a:pt x="5950370" y="1705453"/>
                  </a:lnTo>
                  <a:lnTo>
                    <a:pt x="5950624" y="1706583"/>
                  </a:lnTo>
                  <a:lnTo>
                    <a:pt x="5950941" y="1707714"/>
                  </a:lnTo>
                  <a:lnTo>
                    <a:pt x="5951259" y="1708837"/>
                  </a:lnTo>
                  <a:lnTo>
                    <a:pt x="5951576" y="1709968"/>
                  </a:lnTo>
                  <a:lnTo>
                    <a:pt x="5951894" y="1711098"/>
                  </a:lnTo>
                  <a:lnTo>
                    <a:pt x="5952148" y="1712222"/>
                  </a:lnTo>
                  <a:lnTo>
                    <a:pt x="5952465" y="1713352"/>
                  </a:lnTo>
                  <a:lnTo>
                    <a:pt x="5952783" y="1714483"/>
                  </a:lnTo>
                  <a:lnTo>
                    <a:pt x="5953101" y="1715613"/>
                  </a:lnTo>
                  <a:lnTo>
                    <a:pt x="5953354" y="1716743"/>
                  </a:lnTo>
                  <a:lnTo>
                    <a:pt x="5953672" y="1717874"/>
                  </a:lnTo>
                  <a:lnTo>
                    <a:pt x="5953989" y="1719004"/>
                  </a:lnTo>
                  <a:lnTo>
                    <a:pt x="5954307" y="1720134"/>
                  </a:lnTo>
                  <a:lnTo>
                    <a:pt x="5954561" y="1721264"/>
                  </a:lnTo>
                  <a:lnTo>
                    <a:pt x="5954878" y="1722395"/>
                  </a:lnTo>
                  <a:lnTo>
                    <a:pt x="5955196" y="1723525"/>
                  </a:lnTo>
                  <a:lnTo>
                    <a:pt x="5955513" y="1724655"/>
                  </a:lnTo>
                  <a:lnTo>
                    <a:pt x="5955831" y="1725786"/>
                  </a:lnTo>
                  <a:lnTo>
                    <a:pt x="5956085" y="1726922"/>
                  </a:lnTo>
                  <a:lnTo>
                    <a:pt x="5956402" y="1728053"/>
                  </a:lnTo>
                  <a:lnTo>
                    <a:pt x="5956720" y="1729183"/>
                  </a:lnTo>
                  <a:lnTo>
                    <a:pt x="5957038" y="1730319"/>
                  </a:lnTo>
                  <a:lnTo>
                    <a:pt x="5957291" y="1731450"/>
                  </a:lnTo>
                  <a:lnTo>
                    <a:pt x="5957609" y="1732586"/>
                  </a:lnTo>
                  <a:lnTo>
                    <a:pt x="5957926" y="1733717"/>
                  </a:lnTo>
                  <a:lnTo>
                    <a:pt x="5958244" y="1734854"/>
                  </a:lnTo>
                  <a:lnTo>
                    <a:pt x="5958562" y="1735984"/>
                  </a:lnTo>
                  <a:lnTo>
                    <a:pt x="5958815" y="1737120"/>
                  </a:lnTo>
                  <a:lnTo>
                    <a:pt x="5959133" y="1738257"/>
                  </a:lnTo>
                  <a:lnTo>
                    <a:pt x="5959451" y="1739387"/>
                  </a:lnTo>
                  <a:lnTo>
                    <a:pt x="5959768" y="1740524"/>
                  </a:lnTo>
                  <a:lnTo>
                    <a:pt x="5960086" y="1741661"/>
                  </a:lnTo>
                  <a:lnTo>
                    <a:pt x="5960339" y="1742797"/>
                  </a:lnTo>
                  <a:lnTo>
                    <a:pt x="5960657" y="1743934"/>
                  </a:lnTo>
                  <a:lnTo>
                    <a:pt x="5960975" y="1745064"/>
                  </a:lnTo>
                  <a:lnTo>
                    <a:pt x="5961292" y="1746201"/>
                  </a:lnTo>
                  <a:lnTo>
                    <a:pt x="5961546" y="1747338"/>
                  </a:lnTo>
                  <a:lnTo>
                    <a:pt x="5961863" y="1748481"/>
                  </a:lnTo>
                  <a:lnTo>
                    <a:pt x="5962181" y="1749617"/>
                  </a:lnTo>
                  <a:lnTo>
                    <a:pt x="5962499" y="1750754"/>
                  </a:lnTo>
                  <a:lnTo>
                    <a:pt x="5962816" y="1751890"/>
                  </a:lnTo>
                  <a:lnTo>
                    <a:pt x="5963070" y="1753027"/>
                  </a:lnTo>
                  <a:lnTo>
                    <a:pt x="5963388" y="1754170"/>
                  </a:lnTo>
                  <a:lnTo>
                    <a:pt x="5963705" y="1755307"/>
                  </a:lnTo>
                  <a:lnTo>
                    <a:pt x="5964023" y="1756443"/>
                  </a:lnTo>
                  <a:lnTo>
                    <a:pt x="5964340" y="1757586"/>
                  </a:lnTo>
                  <a:lnTo>
                    <a:pt x="5964658" y="1758723"/>
                  </a:lnTo>
                  <a:lnTo>
                    <a:pt x="5964912" y="1759866"/>
                  </a:lnTo>
                  <a:lnTo>
                    <a:pt x="5965229" y="1761003"/>
                  </a:lnTo>
                  <a:lnTo>
                    <a:pt x="5965547" y="1762146"/>
                  </a:lnTo>
                  <a:lnTo>
                    <a:pt x="5965864" y="1763289"/>
                  </a:lnTo>
                  <a:lnTo>
                    <a:pt x="5966181" y="1764425"/>
                  </a:lnTo>
                  <a:lnTo>
                    <a:pt x="5966436" y="1765568"/>
                  </a:lnTo>
                  <a:lnTo>
                    <a:pt x="5966753" y="1766711"/>
                  </a:lnTo>
                  <a:lnTo>
                    <a:pt x="5967071" y="1767854"/>
                  </a:lnTo>
                  <a:lnTo>
                    <a:pt x="5967388" y="1768997"/>
                  </a:lnTo>
                  <a:lnTo>
                    <a:pt x="5967705" y="1770140"/>
                  </a:lnTo>
                  <a:lnTo>
                    <a:pt x="5968023" y="1771283"/>
                  </a:lnTo>
                  <a:lnTo>
                    <a:pt x="5968277" y="1772426"/>
                  </a:lnTo>
                  <a:lnTo>
                    <a:pt x="5968594" y="1773569"/>
                  </a:lnTo>
                  <a:lnTo>
                    <a:pt x="5968912" y="1774712"/>
                  </a:lnTo>
                  <a:lnTo>
                    <a:pt x="5969229" y="1775862"/>
                  </a:lnTo>
                  <a:lnTo>
                    <a:pt x="5969547" y="1777005"/>
                  </a:lnTo>
                  <a:lnTo>
                    <a:pt x="5969801" y="1778148"/>
                  </a:lnTo>
                  <a:lnTo>
                    <a:pt x="5970118" y="1779297"/>
                  </a:lnTo>
                  <a:lnTo>
                    <a:pt x="5970436" y="1780440"/>
                  </a:lnTo>
                  <a:lnTo>
                    <a:pt x="5970753" y="1781589"/>
                  </a:lnTo>
                  <a:lnTo>
                    <a:pt x="5971071" y="1782732"/>
                  </a:lnTo>
                  <a:lnTo>
                    <a:pt x="5971388" y="1783882"/>
                  </a:lnTo>
                  <a:lnTo>
                    <a:pt x="5971706" y="1785025"/>
                  </a:lnTo>
                  <a:lnTo>
                    <a:pt x="5971960" y="1786174"/>
                  </a:lnTo>
                  <a:lnTo>
                    <a:pt x="5972277" y="1787324"/>
                  </a:lnTo>
                  <a:lnTo>
                    <a:pt x="5972595" y="1788473"/>
                  </a:lnTo>
                  <a:lnTo>
                    <a:pt x="5972913" y="1789622"/>
                  </a:lnTo>
                  <a:lnTo>
                    <a:pt x="5973230" y="1790772"/>
                  </a:lnTo>
                  <a:lnTo>
                    <a:pt x="5973548" y="1791921"/>
                  </a:lnTo>
                  <a:lnTo>
                    <a:pt x="5973801" y="1793070"/>
                  </a:lnTo>
                  <a:lnTo>
                    <a:pt x="5974119" y="1794220"/>
                  </a:lnTo>
                  <a:lnTo>
                    <a:pt x="5974437" y="1795369"/>
                  </a:lnTo>
                  <a:lnTo>
                    <a:pt x="5974754" y="1796518"/>
                  </a:lnTo>
                  <a:lnTo>
                    <a:pt x="5975072" y="1797668"/>
                  </a:lnTo>
                  <a:lnTo>
                    <a:pt x="5975389" y="1798823"/>
                  </a:lnTo>
                  <a:lnTo>
                    <a:pt x="5975706" y="1799973"/>
                  </a:lnTo>
                  <a:lnTo>
                    <a:pt x="5975961" y="1801128"/>
                  </a:lnTo>
                  <a:lnTo>
                    <a:pt x="5976278" y="1802278"/>
                  </a:lnTo>
                  <a:lnTo>
                    <a:pt x="5976596" y="1803433"/>
                  </a:lnTo>
                  <a:lnTo>
                    <a:pt x="5976913" y="1804583"/>
                  </a:lnTo>
                  <a:lnTo>
                    <a:pt x="5977230" y="1805739"/>
                  </a:lnTo>
                  <a:lnTo>
                    <a:pt x="5977548" y="1806894"/>
                  </a:lnTo>
                  <a:lnTo>
                    <a:pt x="5977865" y="1808050"/>
                  </a:lnTo>
                  <a:lnTo>
                    <a:pt x="5978183" y="1809206"/>
                  </a:lnTo>
                  <a:lnTo>
                    <a:pt x="5978437" y="1810355"/>
                  </a:lnTo>
                  <a:lnTo>
                    <a:pt x="5978754" y="1811511"/>
                  </a:lnTo>
                  <a:lnTo>
                    <a:pt x="5979072" y="1812673"/>
                  </a:lnTo>
                  <a:lnTo>
                    <a:pt x="5979389" y="1813828"/>
                  </a:lnTo>
                  <a:lnTo>
                    <a:pt x="5979707" y="1814984"/>
                  </a:lnTo>
                  <a:lnTo>
                    <a:pt x="5980025" y="1816140"/>
                  </a:lnTo>
                  <a:lnTo>
                    <a:pt x="5980342" y="1817296"/>
                  </a:lnTo>
                  <a:lnTo>
                    <a:pt x="5980660" y="1818458"/>
                  </a:lnTo>
                  <a:lnTo>
                    <a:pt x="5980913" y="1819613"/>
                  </a:lnTo>
                  <a:lnTo>
                    <a:pt x="5981231" y="1820775"/>
                  </a:lnTo>
                  <a:lnTo>
                    <a:pt x="5981549" y="1821931"/>
                  </a:lnTo>
                  <a:lnTo>
                    <a:pt x="5981866" y="1823093"/>
                  </a:lnTo>
                  <a:lnTo>
                    <a:pt x="5982184" y="1824255"/>
                  </a:lnTo>
                  <a:lnTo>
                    <a:pt x="5982501" y="1825411"/>
                  </a:lnTo>
                  <a:lnTo>
                    <a:pt x="5982818" y="1826573"/>
                  </a:lnTo>
                  <a:lnTo>
                    <a:pt x="5983136" y="1827735"/>
                  </a:lnTo>
                  <a:lnTo>
                    <a:pt x="5983453" y="1828897"/>
                  </a:lnTo>
                  <a:lnTo>
                    <a:pt x="5983771" y="1830059"/>
                  </a:lnTo>
                  <a:lnTo>
                    <a:pt x="5984025" y="1831221"/>
                  </a:lnTo>
                  <a:lnTo>
                    <a:pt x="5984342" y="1832383"/>
                  </a:lnTo>
                  <a:lnTo>
                    <a:pt x="5984660" y="1833545"/>
                  </a:lnTo>
                  <a:lnTo>
                    <a:pt x="5984977" y="1834714"/>
                  </a:lnTo>
                  <a:lnTo>
                    <a:pt x="5985295" y="1835876"/>
                  </a:lnTo>
                  <a:lnTo>
                    <a:pt x="5985613" y="1837038"/>
                  </a:lnTo>
                  <a:lnTo>
                    <a:pt x="5985930" y="1838206"/>
                  </a:lnTo>
                  <a:lnTo>
                    <a:pt x="5986248" y="1839368"/>
                  </a:lnTo>
                  <a:lnTo>
                    <a:pt x="5986565" y="1840536"/>
                  </a:lnTo>
                  <a:lnTo>
                    <a:pt x="5986883" y="1841705"/>
                  </a:lnTo>
                  <a:lnTo>
                    <a:pt x="5987200" y="1842867"/>
                  </a:lnTo>
                  <a:lnTo>
                    <a:pt x="5987517" y="1844035"/>
                  </a:lnTo>
                  <a:lnTo>
                    <a:pt x="5987772" y="1845204"/>
                  </a:lnTo>
                  <a:lnTo>
                    <a:pt x="5988089" y="1846372"/>
                  </a:lnTo>
                  <a:lnTo>
                    <a:pt x="5988406" y="1847541"/>
                  </a:lnTo>
                  <a:lnTo>
                    <a:pt x="5988724" y="1848709"/>
                  </a:lnTo>
                  <a:lnTo>
                    <a:pt x="5989041" y="1849877"/>
                  </a:lnTo>
                  <a:lnTo>
                    <a:pt x="5989359" y="1851052"/>
                  </a:lnTo>
                  <a:lnTo>
                    <a:pt x="5989676" y="1852221"/>
                  </a:lnTo>
                  <a:lnTo>
                    <a:pt x="5989994" y="1853389"/>
                  </a:lnTo>
                  <a:lnTo>
                    <a:pt x="5990312" y="1854564"/>
                  </a:lnTo>
                  <a:lnTo>
                    <a:pt x="5990629" y="1855732"/>
                  </a:lnTo>
                  <a:lnTo>
                    <a:pt x="5990819" y="1856570"/>
                  </a:lnTo>
                  <a:cubicBezTo>
                    <a:pt x="6190210" y="2759782"/>
                    <a:pt x="5702784" y="3633713"/>
                    <a:pt x="4822483" y="3912084"/>
                  </a:cubicBezTo>
                  <a:lnTo>
                    <a:pt x="4822419" y="3912103"/>
                  </a:lnTo>
                  <a:lnTo>
                    <a:pt x="4822356" y="3912122"/>
                  </a:lnTo>
                  <a:cubicBezTo>
                    <a:pt x="4574769" y="3992659"/>
                    <a:pt x="4322865" y="4055531"/>
                    <a:pt x="4064547" y="4120015"/>
                  </a:cubicBezTo>
                  <a:cubicBezTo>
                    <a:pt x="3932848" y="4152889"/>
                    <a:pt x="3799498" y="4186176"/>
                    <a:pt x="3664179" y="4222441"/>
                  </a:cubicBezTo>
                  <a:cubicBezTo>
                    <a:pt x="2397989" y="4561715"/>
                    <a:pt x="1470623" y="5313403"/>
                    <a:pt x="1076415" y="6652998"/>
                  </a:cubicBezTo>
                  <a:cubicBezTo>
                    <a:pt x="966744" y="6244439"/>
                    <a:pt x="855155" y="5836516"/>
                    <a:pt x="743579" y="5428592"/>
                  </a:cubicBezTo>
                  <a:cubicBezTo>
                    <a:pt x="510420" y="4576180"/>
                    <a:pt x="277305" y="3723959"/>
                    <a:pt x="61920" y="2866849"/>
                  </a:cubicBezTo>
                  <a:cubicBezTo>
                    <a:pt x="-63880" y="2357642"/>
                    <a:pt x="6674" y="1887266"/>
                    <a:pt x="231179" y="1508717"/>
                  </a:cubicBezTo>
                  <a:cubicBezTo>
                    <a:pt x="455715" y="1130105"/>
                    <a:pt x="834912" y="842221"/>
                    <a:pt x="1328364" y="699353"/>
                  </a:cubicBezTo>
                  <a:close/>
                </a:path>
              </a:pathLst>
            </a:custGeom>
            <a:noFill/>
            <a:ln w="31750" cap="flat">
              <a:solidFill>
                <a:srgbClr val="F3F3F5"/>
              </a:solidFill>
              <a:prstDash val="solid"/>
              <a:miter/>
            </a:ln>
          </p:spPr>
          <p:txBody>
            <a:bodyPr rtlCol="0" anchor="ctr"/>
            <a:lstStyle/>
            <a:p>
              <a:endParaRPr lang="en-US" sz="1013"/>
            </a:p>
          </p:txBody>
        </p:sp>
      </p:grpSp>
      <p:sp>
        <p:nvSpPr>
          <p:cNvPr id="4" name="TextBox 3">
            <a:extLst>
              <a:ext uri="{FF2B5EF4-FFF2-40B4-BE49-F238E27FC236}">
                <a16:creationId xmlns:a16="http://schemas.microsoft.com/office/drawing/2014/main" id="{CD6C4F65-E30C-4E22-A716-9293134D4FA6}"/>
              </a:ext>
            </a:extLst>
          </p:cNvPr>
          <p:cNvSpPr txBox="1"/>
          <p:nvPr/>
        </p:nvSpPr>
        <p:spPr>
          <a:xfrm>
            <a:off x="826347" y="2160627"/>
            <a:ext cx="4088553" cy="553998"/>
          </a:xfrm>
          <a:prstGeom prst="rect">
            <a:avLst/>
          </a:prstGeom>
          <a:noFill/>
        </p:spPr>
        <p:txBody>
          <a:bodyPr wrap="square" lIns="0" tIns="0" rIns="0" bIns="0" rtlCol="0">
            <a:spAutoFit/>
          </a:bodyPr>
          <a:lstStyle/>
          <a:p>
            <a:pPr algn="l"/>
            <a:r>
              <a:rPr lang="en-US" sz="3600">
                <a:solidFill>
                  <a:schemeClr val="bg1"/>
                </a:solidFill>
                <a:latin typeface="+mj-lt"/>
              </a:rPr>
              <a:t>XIN CẢM </a:t>
            </a:r>
            <a:r>
              <a:rPr lang="vi-VN" sz="3600">
                <a:solidFill>
                  <a:schemeClr val="bg1"/>
                </a:solidFill>
                <a:latin typeface="+mj-lt"/>
              </a:rPr>
              <a:t>Ơ</a:t>
            </a:r>
            <a:r>
              <a:rPr lang="en-US" sz="3600">
                <a:solidFill>
                  <a:schemeClr val="bg1"/>
                </a:solidFill>
                <a:latin typeface="+mj-lt"/>
              </a:rPr>
              <a:t>N!</a:t>
            </a:r>
          </a:p>
        </p:txBody>
      </p:sp>
    </p:spTree>
    <p:extLst>
      <p:ext uri="{BB962C8B-B14F-4D97-AF65-F5344CB8AC3E}">
        <p14:creationId xmlns:p14="http://schemas.microsoft.com/office/powerpoint/2010/main" val="6954098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2492280" y="111240"/>
            <a:ext cx="3667320" cy="875520"/>
          </a:xfrm>
          <a:prstGeom prst="rect">
            <a:avLst/>
          </a:prstGeom>
          <a:noFill/>
          <a:ln>
            <a:noFill/>
          </a:ln>
        </p:spPr>
        <p:txBody>
          <a:bodyPr lIns="0" tIns="16560" rIns="0" bIns="0"/>
          <a:lstStyle/>
          <a:p>
            <a:pPr marL="12600">
              <a:lnSpc>
                <a:spcPct val="100000"/>
              </a:lnSpc>
            </a:pPr>
            <a:r>
              <a:rPr lang="en-US" sz="3200" b="0" strike="noStrike" spc="18" dirty="0">
                <a:uFill>
                  <a:solidFill>
                    <a:srgbClr val="FFFFFF"/>
                  </a:solidFill>
                </a:uFill>
                <a:latin typeface="Arial"/>
              </a:rPr>
              <a:t>CO</a:t>
            </a:r>
            <a:r>
              <a:rPr lang="en-US" sz="3200" b="0" strike="noStrike" spc="4" dirty="0">
                <a:uFill>
                  <a:solidFill>
                    <a:srgbClr val="FFFFFF"/>
                  </a:solidFill>
                </a:uFill>
                <a:latin typeface="Arial"/>
              </a:rPr>
              <a:t>N</a:t>
            </a:r>
            <a:r>
              <a:rPr lang="en-US" sz="3200" b="0" strike="noStrike" spc="12" dirty="0">
                <a:uFill>
                  <a:solidFill>
                    <a:srgbClr val="FFFFFF"/>
                  </a:solidFill>
                </a:uFill>
                <a:latin typeface="Arial"/>
              </a:rPr>
              <a:t>FID</a:t>
            </a:r>
            <a:r>
              <a:rPr lang="en-US" sz="3200" b="0" strike="noStrike" spc="-1" dirty="0">
                <a:uFill>
                  <a:solidFill>
                    <a:srgbClr val="FFFFFF"/>
                  </a:solidFill>
                </a:uFill>
                <a:latin typeface="Arial"/>
              </a:rPr>
              <a:t>E</a:t>
            </a:r>
            <a:r>
              <a:rPr lang="en-US" sz="3200" b="0" strike="noStrike" spc="18" dirty="0">
                <a:uFill>
                  <a:solidFill>
                    <a:srgbClr val="FFFFFF"/>
                  </a:solidFill>
                </a:uFill>
                <a:latin typeface="Arial"/>
              </a:rPr>
              <a:t>N</a:t>
            </a:r>
            <a:r>
              <a:rPr lang="en-US" sz="3200" b="0" strike="noStrike" spc="4" dirty="0">
                <a:uFill>
                  <a:solidFill>
                    <a:srgbClr val="FFFFFF"/>
                  </a:solidFill>
                </a:uFill>
                <a:latin typeface="Arial"/>
              </a:rPr>
              <a:t>T</a:t>
            </a:r>
            <a:r>
              <a:rPr lang="en-US" sz="3200" b="0" strike="noStrike" spc="12" dirty="0">
                <a:uFill>
                  <a:solidFill>
                    <a:srgbClr val="FFFFFF"/>
                  </a:solidFill>
                </a:uFill>
                <a:latin typeface="Arial"/>
              </a:rPr>
              <a:t>IALITY</a:t>
            </a:r>
            <a:endParaRPr lang="en-US" sz="1800" b="0" strike="noStrike" spc="-1" dirty="0">
              <a:uFill>
                <a:solidFill>
                  <a:srgbClr val="FFFFFF"/>
                </a:solidFill>
              </a:uFill>
              <a:latin typeface="Calibri"/>
            </a:endParaRPr>
          </a:p>
        </p:txBody>
      </p:sp>
      <p:sp>
        <p:nvSpPr>
          <p:cNvPr id="134" name="CustomShape 4"/>
          <p:cNvSpPr/>
          <p:nvPr/>
        </p:nvSpPr>
        <p:spPr>
          <a:xfrm>
            <a:off x="467544" y="771550"/>
            <a:ext cx="8210616" cy="4032448"/>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400" b="1" i="1" dirty="0"/>
              <a:t>Confidentiality</a:t>
            </a:r>
            <a:r>
              <a:rPr lang="en-US" sz="2400" i="1" dirty="0"/>
              <a:t> </a:t>
            </a:r>
            <a:r>
              <a:rPr lang="en-US" sz="2400" dirty="0"/>
              <a:t>is the concept of limiting access to data to authorized users and systems and restricting access from unauthorized parties =&gt; In short, the goal of confidentiality is to prevent unauthorized access to data </a:t>
            </a:r>
          </a:p>
          <a:p>
            <a:pPr marL="208800" indent="-195840">
              <a:lnSpc>
                <a:spcPct val="100000"/>
              </a:lnSpc>
              <a:buClr>
                <a:srgbClr val="84A0BB"/>
              </a:buClr>
              <a:buSzPct val="68000"/>
              <a:buFont typeface="Wingdings" charset="2"/>
              <a:buChar char=""/>
            </a:pPr>
            <a:r>
              <a:rPr lang="en-US" sz="2400" i="1" dirty="0"/>
              <a:t>Privacy </a:t>
            </a:r>
            <a:r>
              <a:rPr lang="en-US" sz="2400" dirty="0"/>
              <a:t>is a field that is closely related to security and is focused on the confidentiality of personal data specifically </a:t>
            </a:r>
          </a:p>
          <a:p>
            <a:pPr marL="208800" indent="-195840">
              <a:lnSpc>
                <a:spcPct val="100000"/>
              </a:lnSpc>
              <a:buClr>
                <a:srgbClr val="84A0BB"/>
              </a:buClr>
              <a:buSzPct val="68000"/>
              <a:buFont typeface="Wingdings" charset="2"/>
              <a:buChar char=""/>
            </a:pPr>
            <a:r>
              <a:rPr lang="en-US" sz="2400" dirty="0"/>
              <a:t>Data should only be available to users who have:</a:t>
            </a:r>
          </a:p>
          <a:p>
            <a:pPr marL="12960">
              <a:lnSpc>
                <a:spcPct val="100000"/>
              </a:lnSpc>
              <a:buClr>
                <a:srgbClr val="84A0BB"/>
              </a:buClr>
              <a:buSzPct val="68000"/>
            </a:pPr>
            <a:r>
              <a:rPr lang="en-US" sz="2400" b="1" dirty="0"/>
              <a:t>	• </a:t>
            </a:r>
            <a:r>
              <a:rPr lang="en-US" sz="2400" dirty="0"/>
              <a:t>Clearance</a:t>
            </a:r>
            <a:br>
              <a:rPr lang="en-US" sz="2400" dirty="0"/>
            </a:br>
            <a:r>
              <a:rPr lang="en-US" sz="2400" dirty="0"/>
              <a:t>	• Formal access approval</a:t>
            </a:r>
            <a:br>
              <a:rPr lang="en-US" sz="2400" dirty="0"/>
            </a:br>
            <a:r>
              <a:rPr lang="en-US" sz="2400" dirty="0"/>
              <a:t>	• Need to know </a:t>
            </a:r>
            <a:br>
              <a:rPr lang="en-US" sz="2400" dirty="0"/>
            </a:br>
            <a:br>
              <a:rPr lang="en-US" sz="2400" dirty="0"/>
            </a:br>
            <a:br>
              <a:rPr lang="en-US" sz="2400" dirty="0"/>
            </a:br>
            <a:endParaRPr lang="en-US" sz="1800" b="0" strike="noStrike" spc="-1" dirty="0">
              <a:solidFill>
                <a:srgbClr val="000000"/>
              </a:solidFill>
              <a:uFill>
                <a:solidFill>
                  <a:srgbClr val="FFFFFF"/>
                </a:solidFill>
              </a:uFill>
            </a:endParaRPr>
          </a:p>
          <a:p>
            <a:pPr>
              <a:lnSpc>
                <a:spcPct val="100000"/>
              </a:lnSpc>
            </a:pPr>
            <a:endParaRPr lang="en-US" sz="1800" b="0" strike="noStrike" spc="-1" dirty="0">
              <a:solidFill>
                <a:srgbClr val="000000"/>
              </a:solidFill>
              <a:uFill>
                <a:solidFill>
                  <a:srgbClr val="FFFFFF"/>
                </a:solidFill>
              </a:uFill>
            </a:endParaRPr>
          </a:p>
          <a:p>
            <a:pPr>
              <a:lnSpc>
                <a:spcPct val="100000"/>
              </a:lnSpc>
            </a:pPr>
            <a:endParaRPr lang="en-US" sz="1800" b="0" strike="noStrike" spc="-1" dirty="0">
              <a:solidFill>
                <a:srgbClr val="000000"/>
              </a:solidFill>
              <a:uFill>
                <a:solidFill>
                  <a:srgbClr val="FFFFFF"/>
                </a:solidFill>
              </a:uFill>
            </a:endParaRPr>
          </a:p>
        </p:txBody>
      </p:sp>
      <p:sp>
        <p:nvSpPr>
          <p:cNvPr id="135" name="TextShape 5"/>
          <p:cNvSpPr txBox="1"/>
          <p:nvPr/>
        </p:nvSpPr>
        <p:spPr>
          <a:xfrm>
            <a:off x="8678160" y="4900680"/>
            <a:ext cx="205920" cy="2983320"/>
          </a:xfrm>
          <a:prstGeom prst="rect">
            <a:avLst/>
          </a:prstGeom>
          <a:noFill/>
          <a:ln>
            <a:noFill/>
          </a:ln>
        </p:spPr>
        <p:txBody>
          <a:bodyPr lIns="0" tIns="0" rIns="0" bIns="0"/>
          <a:lstStyle/>
          <a:p>
            <a:pPr marL="25560">
              <a:lnSpc>
                <a:spcPct val="100000"/>
              </a:lnSpc>
            </a:pPr>
            <a:fld id="{10C73C1D-BA76-43B2-A44E-9A8C9AA0ACD4}" type="slidenum">
              <a:rPr lang="en-US" sz="1100" b="0" strike="noStrike" spc="-1">
                <a:solidFill>
                  <a:srgbClr val="000000"/>
                </a:solidFill>
                <a:uFill>
                  <a:solidFill>
                    <a:srgbClr val="FFFFFF"/>
                  </a:solidFill>
                </a:uFill>
                <a:latin typeface="Arial"/>
              </a:rPr>
              <a:t>4</a:t>
            </a:fld>
            <a:endParaRPr lang="en-US" sz="1400" b="0" strike="noStrike" spc="-1">
              <a:solidFill>
                <a:srgbClr val="000000"/>
              </a:solidFill>
              <a:uFill>
                <a:solidFill>
                  <a:srgbClr val="FFFFFF"/>
                </a:solidFill>
              </a:uFill>
              <a:latin typeface="Times New Roman"/>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Shape 1"/>
          <p:cNvSpPr txBox="1"/>
          <p:nvPr/>
        </p:nvSpPr>
        <p:spPr>
          <a:xfrm>
            <a:off x="2492280" y="111240"/>
            <a:ext cx="3667320" cy="875520"/>
          </a:xfrm>
          <a:prstGeom prst="rect">
            <a:avLst/>
          </a:prstGeom>
          <a:noFill/>
          <a:ln>
            <a:noFill/>
          </a:ln>
        </p:spPr>
        <p:txBody>
          <a:bodyPr lIns="0" tIns="16560" rIns="0" bIns="0"/>
          <a:lstStyle/>
          <a:p>
            <a:pPr marL="12600">
              <a:lnSpc>
                <a:spcPct val="100000"/>
              </a:lnSpc>
            </a:pPr>
            <a:r>
              <a:rPr lang="en-US" sz="3200" b="0" strike="noStrike" spc="18" dirty="0">
                <a:uFill>
                  <a:solidFill>
                    <a:srgbClr val="FFFFFF"/>
                  </a:solidFill>
                </a:uFill>
                <a:latin typeface="Arial"/>
              </a:rPr>
              <a:t>CO</a:t>
            </a:r>
            <a:r>
              <a:rPr lang="en-US" sz="3200" b="0" strike="noStrike" spc="4" dirty="0">
                <a:uFill>
                  <a:solidFill>
                    <a:srgbClr val="FFFFFF"/>
                  </a:solidFill>
                </a:uFill>
                <a:latin typeface="Arial"/>
              </a:rPr>
              <a:t>N</a:t>
            </a:r>
            <a:r>
              <a:rPr lang="en-US" sz="3200" b="0" strike="noStrike" spc="12" dirty="0">
                <a:uFill>
                  <a:solidFill>
                    <a:srgbClr val="FFFFFF"/>
                  </a:solidFill>
                </a:uFill>
                <a:latin typeface="Arial"/>
              </a:rPr>
              <a:t>FID</a:t>
            </a:r>
            <a:r>
              <a:rPr lang="en-US" sz="3200" b="0" strike="noStrike" spc="-1" dirty="0">
                <a:uFill>
                  <a:solidFill>
                    <a:srgbClr val="FFFFFF"/>
                  </a:solidFill>
                </a:uFill>
                <a:latin typeface="Arial"/>
              </a:rPr>
              <a:t>E</a:t>
            </a:r>
            <a:r>
              <a:rPr lang="en-US" sz="3200" b="0" strike="noStrike" spc="18" dirty="0">
                <a:uFill>
                  <a:solidFill>
                    <a:srgbClr val="FFFFFF"/>
                  </a:solidFill>
                </a:uFill>
                <a:latin typeface="Arial"/>
              </a:rPr>
              <a:t>N</a:t>
            </a:r>
            <a:r>
              <a:rPr lang="en-US" sz="3200" b="0" strike="noStrike" spc="4" dirty="0">
                <a:uFill>
                  <a:solidFill>
                    <a:srgbClr val="FFFFFF"/>
                  </a:solidFill>
                </a:uFill>
                <a:latin typeface="Arial"/>
              </a:rPr>
              <a:t>T</a:t>
            </a:r>
            <a:r>
              <a:rPr lang="en-US" sz="3200" b="0" strike="noStrike" spc="12" dirty="0">
                <a:uFill>
                  <a:solidFill>
                    <a:srgbClr val="FFFFFF"/>
                  </a:solidFill>
                </a:uFill>
                <a:latin typeface="Arial"/>
              </a:rPr>
              <a:t>IALITY</a:t>
            </a:r>
            <a:endParaRPr lang="en-US" sz="1800" b="0" strike="noStrike" spc="-1" dirty="0">
              <a:uFill>
                <a:solidFill>
                  <a:srgbClr val="FFFFFF"/>
                </a:solidFill>
              </a:uFill>
              <a:latin typeface="Calibri"/>
            </a:endParaRPr>
          </a:p>
        </p:txBody>
      </p:sp>
      <p:sp>
        <p:nvSpPr>
          <p:cNvPr id="134" name="CustomShape 4"/>
          <p:cNvSpPr/>
          <p:nvPr/>
        </p:nvSpPr>
        <p:spPr>
          <a:xfrm>
            <a:off x="572400" y="699542"/>
            <a:ext cx="8105760" cy="4104456"/>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400" dirty="0"/>
              <a:t>Confidentiality is often the security concept that data owners care about the most.</a:t>
            </a:r>
          </a:p>
          <a:p>
            <a:pPr marL="208800" indent="-195840">
              <a:lnSpc>
                <a:spcPct val="100000"/>
              </a:lnSpc>
              <a:buClr>
                <a:srgbClr val="84A0BB"/>
              </a:buClr>
              <a:buSzPct val="68000"/>
              <a:buFont typeface="Wingdings" charset="2"/>
              <a:buChar char=""/>
            </a:pPr>
            <a:r>
              <a:rPr lang="en-US" sz="2400" dirty="0"/>
              <a:t>Attacks on Confidentiality: phishing, credential theft, network sniffing, human error, failure to encrypt sensitive data, misrouted emails, exploits of vulnerability …</a:t>
            </a:r>
          </a:p>
          <a:p>
            <a:pPr marL="208800" indent="-195840">
              <a:lnSpc>
                <a:spcPct val="100000"/>
              </a:lnSpc>
              <a:buClr>
                <a:srgbClr val="84A0BB"/>
              </a:buClr>
              <a:buSzPct val="68000"/>
              <a:buFont typeface="Wingdings" charset="2"/>
              <a:buChar char=""/>
            </a:pPr>
            <a:r>
              <a:rPr lang="en-US" sz="2400" dirty="0"/>
              <a:t>To ensure Confidentiality: access control, encryption, MFA, user training and awareness, hardening, patching, DLP …</a:t>
            </a:r>
            <a:br>
              <a:rPr lang="en-US" sz="2400" dirty="0"/>
            </a:br>
            <a:br>
              <a:rPr lang="en-US" sz="2400" dirty="0"/>
            </a:br>
            <a:br>
              <a:rPr lang="en-US" sz="2400" dirty="0"/>
            </a:br>
            <a:br>
              <a:rPr lang="en-US" sz="2400" dirty="0"/>
            </a:br>
            <a:endParaRPr lang="en-US" sz="1800" b="0" strike="noStrike" spc="-1" dirty="0">
              <a:solidFill>
                <a:srgbClr val="000000"/>
              </a:solidFill>
              <a:uFill>
                <a:solidFill>
                  <a:srgbClr val="FFFFFF"/>
                </a:solidFill>
              </a:uFill>
            </a:endParaRPr>
          </a:p>
          <a:p>
            <a:pPr>
              <a:lnSpc>
                <a:spcPct val="100000"/>
              </a:lnSpc>
            </a:pPr>
            <a:endParaRPr lang="en-US" sz="1800" b="0" strike="noStrike" spc="-1" dirty="0">
              <a:solidFill>
                <a:srgbClr val="000000"/>
              </a:solidFill>
              <a:uFill>
                <a:solidFill>
                  <a:srgbClr val="FFFFFF"/>
                </a:solidFill>
              </a:uFill>
            </a:endParaRPr>
          </a:p>
          <a:p>
            <a:pPr>
              <a:lnSpc>
                <a:spcPct val="100000"/>
              </a:lnSpc>
            </a:pPr>
            <a:endParaRPr lang="en-US" sz="1800" b="0" strike="noStrike" spc="-1" dirty="0">
              <a:solidFill>
                <a:srgbClr val="000000"/>
              </a:solidFill>
              <a:uFill>
                <a:solidFill>
                  <a:srgbClr val="FFFFFF"/>
                </a:solidFill>
              </a:uFill>
            </a:endParaRPr>
          </a:p>
        </p:txBody>
      </p:sp>
      <p:sp>
        <p:nvSpPr>
          <p:cNvPr id="135" name="TextShape 5"/>
          <p:cNvSpPr txBox="1"/>
          <p:nvPr/>
        </p:nvSpPr>
        <p:spPr>
          <a:xfrm>
            <a:off x="8678160" y="4900680"/>
            <a:ext cx="205920" cy="2983320"/>
          </a:xfrm>
          <a:prstGeom prst="rect">
            <a:avLst/>
          </a:prstGeom>
          <a:noFill/>
          <a:ln>
            <a:noFill/>
          </a:ln>
        </p:spPr>
        <p:txBody>
          <a:bodyPr lIns="0" tIns="0" rIns="0" bIns="0"/>
          <a:lstStyle/>
          <a:p>
            <a:pPr marL="25560">
              <a:lnSpc>
                <a:spcPct val="100000"/>
              </a:lnSpc>
            </a:pPr>
            <a:fld id="{10C73C1D-BA76-43B2-A44E-9A8C9AA0ACD4}" type="slidenum">
              <a:rPr lang="en-US" sz="1100" b="0" strike="noStrike" spc="-1">
                <a:solidFill>
                  <a:srgbClr val="000000"/>
                </a:solidFill>
                <a:uFill>
                  <a:solidFill>
                    <a:srgbClr val="FFFFFF"/>
                  </a:solidFill>
                </a:uFill>
                <a:latin typeface="Arial"/>
              </a:rPr>
              <a:t>5</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83973038"/>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3220560" y="111240"/>
            <a:ext cx="2210760" cy="875520"/>
          </a:xfrm>
          <a:prstGeom prst="rect">
            <a:avLst/>
          </a:prstGeom>
          <a:noFill/>
          <a:ln>
            <a:noFill/>
          </a:ln>
        </p:spPr>
        <p:txBody>
          <a:bodyPr lIns="0" tIns="16560" rIns="0" bIns="0"/>
          <a:lstStyle/>
          <a:p>
            <a:pPr marL="12600">
              <a:lnSpc>
                <a:spcPct val="100000"/>
              </a:lnSpc>
            </a:pPr>
            <a:r>
              <a:rPr lang="en-US" sz="3200" b="0" strike="noStrike" spc="9">
                <a:uFill>
                  <a:solidFill>
                    <a:srgbClr val="FFFFFF"/>
                  </a:solidFill>
                </a:uFill>
                <a:latin typeface="Arial"/>
              </a:rPr>
              <a:t>INTEGRITY</a:t>
            </a:r>
            <a:endParaRPr lang="en-US" sz="1800" b="0" strike="noStrike" spc="-1">
              <a:uFill>
                <a:solidFill>
                  <a:srgbClr val="FFFFFF"/>
                </a:solidFill>
              </a:uFill>
              <a:latin typeface="Calibri"/>
            </a:endParaRPr>
          </a:p>
        </p:txBody>
      </p:sp>
      <p:sp>
        <p:nvSpPr>
          <p:cNvPr id="137" name="CustomShape 2"/>
          <p:cNvSpPr/>
          <p:nvPr/>
        </p:nvSpPr>
        <p:spPr>
          <a:xfrm>
            <a:off x="572400" y="699542"/>
            <a:ext cx="6735904" cy="2952328"/>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400" i="1" dirty="0"/>
              <a:t>Integrity </a:t>
            </a:r>
            <a:r>
              <a:rPr lang="en-US" sz="2400" dirty="0"/>
              <a:t>is the concept of maintaining the accuracy, validity, and completeness of data and systems. </a:t>
            </a:r>
          </a:p>
          <a:p>
            <a:pPr marL="208800" indent="-195840">
              <a:lnSpc>
                <a:spcPct val="100000"/>
              </a:lnSpc>
              <a:buClr>
                <a:srgbClr val="84A0BB"/>
              </a:buClr>
              <a:buSzPct val="68000"/>
              <a:buFont typeface="Wingdings" charset="2"/>
              <a:buChar char=""/>
            </a:pPr>
            <a:r>
              <a:rPr lang="en-US" sz="2400" dirty="0"/>
              <a:t>Integrity</a:t>
            </a:r>
            <a:r>
              <a:rPr lang="en-US" sz="2400" i="1" dirty="0"/>
              <a:t> </a:t>
            </a:r>
            <a:r>
              <a:rPr lang="en-US" sz="2400" dirty="0"/>
              <a:t>ensures that data is not manipulated by anyone other than an authorized party with an authorized purpose, and that any unauthorized manipulation should be easily identifiable</a:t>
            </a:r>
            <a:br>
              <a:rPr lang="en-US" sz="2400" dirty="0"/>
            </a:br>
            <a:br>
              <a:rPr lang="en-US" sz="2400" dirty="0"/>
            </a:br>
            <a:endParaRPr lang="en-US" sz="1800" b="0" strike="noStrike" spc="-1" dirty="0">
              <a:solidFill>
                <a:srgbClr val="000000"/>
              </a:solidFill>
              <a:uFill>
                <a:solidFill>
                  <a:srgbClr val="FFFFFF"/>
                </a:solidFill>
              </a:uFill>
              <a:latin typeface="Arial"/>
            </a:endParaRPr>
          </a:p>
        </p:txBody>
      </p:sp>
      <p:sp>
        <p:nvSpPr>
          <p:cNvPr id="138" name="CustomShape 3"/>
          <p:cNvSpPr/>
          <p:nvPr/>
        </p:nvSpPr>
        <p:spPr>
          <a:xfrm>
            <a:off x="7308304" y="833580"/>
            <a:ext cx="1759272" cy="1882186"/>
          </a:xfrm>
          <a:prstGeom prst="rect">
            <a:avLst/>
          </a:prstGeom>
          <a:blipFill>
            <a:blip r:embed="rId3"/>
            <a:stretch>
              <a:fillRect/>
            </a:stretch>
          </a:blipFill>
          <a:ln>
            <a:noFill/>
          </a:ln>
        </p:spPr>
        <p:style>
          <a:lnRef idx="0">
            <a:scrgbClr r="0" g="0" b="0"/>
          </a:lnRef>
          <a:fillRef idx="0">
            <a:scrgbClr r="0" g="0" b="0"/>
          </a:fillRef>
          <a:effectRef idx="0">
            <a:scrgbClr r="0" g="0" b="0"/>
          </a:effectRef>
          <a:fontRef idx="minor"/>
        </p:style>
      </p:sp>
      <p:sp>
        <p:nvSpPr>
          <p:cNvPr id="139" name="CustomShape 4"/>
          <p:cNvSpPr/>
          <p:nvPr/>
        </p:nvSpPr>
        <p:spPr>
          <a:xfrm>
            <a:off x="2388240" y="3880080"/>
            <a:ext cx="785880" cy="167400"/>
          </a:xfrm>
          <a:prstGeom prst="rect">
            <a:avLst/>
          </a:prstGeom>
          <a:blipFill>
            <a:blip r:embed="rId4"/>
            <a:stretch>
              <a:fillRect/>
            </a:stretch>
          </a:blipFill>
          <a:ln>
            <a:noFill/>
          </a:ln>
        </p:spPr>
        <p:style>
          <a:lnRef idx="0">
            <a:scrgbClr r="0" g="0" b="0"/>
          </a:lnRef>
          <a:fillRef idx="0">
            <a:scrgbClr r="0" g="0" b="0"/>
          </a:fillRef>
          <a:effectRef idx="0">
            <a:scrgbClr r="0" g="0" b="0"/>
          </a:effectRef>
          <a:fontRef idx="minor"/>
        </p:style>
      </p:sp>
      <p:sp>
        <p:nvSpPr>
          <p:cNvPr id="140" name="CustomShape 5"/>
          <p:cNvSpPr/>
          <p:nvPr/>
        </p:nvSpPr>
        <p:spPr>
          <a:xfrm>
            <a:off x="3287160" y="3877200"/>
            <a:ext cx="420120" cy="135360"/>
          </a:xfrm>
          <a:prstGeom prst="rect">
            <a:avLst/>
          </a:prstGeom>
          <a:blipFill>
            <a:blip r:embed="rId5"/>
            <a:stretch>
              <a:fillRect/>
            </a:stretch>
          </a:blipFill>
          <a:ln>
            <a:noFill/>
          </a:ln>
        </p:spPr>
        <p:style>
          <a:lnRef idx="0">
            <a:scrgbClr r="0" g="0" b="0"/>
          </a:lnRef>
          <a:fillRef idx="0">
            <a:scrgbClr r="0" g="0" b="0"/>
          </a:fillRef>
          <a:effectRef idx="0">
            <a:scrgbClr r="0" g="0" b="0"/>
          </a:effectRef>
          <a:fontRef idx="minor"/>
        </p:style>
      </p:sp>
      <p:sp>
        <p:nvSpPr>
          <p:cNvPr id="141" name="CustomShape 6"/>
          <p:cNvSpPr/>
          <p:nvPr/>
        </p:nvSpPr>
        <p:spPr>
          <a:xfrm>
            <a:off x="3656160" y="3782520"/>
            <a:ext cx="513360" cy="374400"/>
          </a:xfrm>
          <a:prstGeom prst="rect">
            <a:avLst/>
          </a:prstGeom>
          <a:blipFill>
            <a:blip r:embed="rId6"/>
            <a:stretch>
              <a:fillRect/>
            </a:stretch>
          </a:blipFill>
          <a:ln>
            <a:noFill/>
          </a:ln>
        </p:spPr>
        <p:style>
          <a:lnRef idx="0">
            <a:scrgbClr r="0" g="0" b="0"/>
          </a:lnRef>
          <a:fillRef idx="0">
            <a:scrgbClr r="0" g="0" b="0"/>
          </a:fillRef>
          <a:effectRef idx="0">
            <a:scrgbClr r="0" g="0" b="0"/>
          </a:effectRef>
          <a:fontRef idx="minor"/>
        </p:style>
      </p:sp>
      <p:sp>
        <p:nvSpPr>
          <p:cNvPr id="142" name="CustomShape 7"/>
          <p:cNvSpPr/>
          <p:nvPr/>
        </p:nvSpPr>
        <p:spPr>
          <a:xfrm>
            <a:off x="3953160" y="3782520"/>
            <a:ext cx="315000" cy="374400"/>
          </a:xfrm>
          <a:prstGeom prst="rect">
            <a:avLst/>
          </a:prstGeom>
          <a:blipFill>
            <a:blip r:embed="rId7"/>
            <a:stretch>
              <a:fillRect/>
            </a:stretch>
          </a:blipFill>
          <a:ln>
            <a:noFill/>
          </a:ln>
        </p:spPr>
        <p:style>
          <a:lnRef idx="0">
            <a:scrgbClr r="0" g="0" b="0"/>
          </a:lnRef>
          <a:fillRef idx="0">
            <a:scrgbClr r="0" g="0" b="0"/>
          </a:fillRef>
          <a:effectRef idx="0">
            <a:scrgbClr r="0" g="0" b="0"/>
          </a:effectRef>
          <a:fontRef idx="minor"/>
        </p:style>
      </p:sp>
      <p:sp>
        <p:nvSpPr>
          <p:cNvPr id="143" name="CustomShape 8"/>
          <p:cNvSpPr/>
          <p:nvPr/>
        </p:nvSpPr>
        <p:spPr>
          <a:xfrm>
            <a:off x="4209120" y="3881520"/>
            <a:ext cx="161280" cy="130680"/>
          </a:xfrm>
          <a:prstGeom prst="rect">
            <a:avLst/>
          </a:prstGeom>
          <a:blipFill>
            <a:blip r:embed="rId8"/>
            <a:stretch>
              <a:fillRect/>
            </a:stretch>
          </a:blipFill>
          <a:ln>
            <a:noFill/>
          </a:ln>
        </p:spPr>
        <p:style>
          <a:lnRef idx="0">
            <a:scrgbClr r="0" g="0" b="0"/>
          </a:lnRef>
          <a:fillRef idx="0">
            <a:scrgbClr r="0" g="0" b="0"/>
          </a:fillRef>
          <a:effectRef idx="0">
            <a:scrgbClr r="0" g="0" b="0"/>
          </a:effectRef>
          <a:fontRef idx="minor"/>
        </p:style>
      </p:sp>
      <p:sp>
        <p:nvSpPr>
          <p:cNvPr id="144" name="CustomShape 9"/>
          <p:cNvSpPr/>
          <p:nvPr/>
        </p:nvSpPr>
        <p:spPr>
          <a:xfrm>
            <a:off x="4430160" y="3880080"/>
            <a:ext cx="574200" cy="132120"/>
          </a:xfrm>
          <a:prstGeom prst="rect">
            <a:avLst/>
          </a:prstGeom>
          <a:blipFill>
            <a:blip r:embed="rId9"/>
            <a:stretch>
              <a:fillRect/>
            </a:stretch>
          </a:blipFill>
          <a:ln>
            <a:noFill/>
          </a:ln>
        </p:spPr>
        <p:style>
          <a:lnRef idx="0">
            <a:scrgbClr r="0" g="0" b="0"/>
          </a:lnRef>
          <a:fillRef idx="0">
            <a:scrgbClr r="0" g="0" b="0"/>
          </a:fillRef>
          <a:effectRef idx="0">
            <a:scrgbClr r="0" g="0" b="0"/>
          </a:effectRef>
          <a:fontRef idx="minor"/>
        </p:style>
      </p:sp>
      <p:sp>
        <p:nvSpPr>
          <p:cNvPr id="145" name="CustomShape 10"/>
          <p:cNvSpPr/>
          <p:nvPr/>
        </p:nvSpPr>
        <p:spPr>
          <a:xfrm>
            <a:off x="5067360" y="3877200"/>
            <a:ext cx="1179360" cy="170280"/>
          </a:xfrm>
          <a:prstGeom prst="rect">
            <a:avLst/>
          </a:prstGeom>
          <a:blipFill>
            <a:blip r:embed="rId10"/>
            <a:stretch>
              <a:fillRect/>
            </a:stretch>
          </a:blipFill>
          <a:ln>
            <a:noFill/>
          </a:ln>
        </p:spPr>
        <p:style>
          <a:lnRef idx="0">
            <a:scrgbClr r="0" g="0" b="0"/>
          </a:lnRef>
          <a:fillRef idx="0">
            <a:scrgbClr r="0" g="0" b="0"/>
          </a:fillRef>
          <a:effectRef idx="0">
            <a:scrgbClr r="0" g="0" b="0"/>
          </a:effectRef>
          <a:fontRef idx="minor"/>
        </p:style>
      </p:sp>
      <p:sp>
        <p:nvSpPr>
          <p:cNvPr id="146" name="CustomShape 11"/>
          <p:cNvSpPr/>
          <p:nvPr/>
        </p:nvSpPr>
        <p:spPr>
          <a:xfrm>
            <a:off x="2388240" y="4093560"/>
            <a:ext cx="411120" cy="132120"/>
          </a:xfrm>
          <a:prstGeom prst="rect">
            <a:avLst/>
          </a:prstGeom>
          <a:blipFill>
            <a:blip r:embed="rId11"/>
            <a:stretch>
              <a:fillRect/>
            </a:stretch>
          </a:blipFill>
          <a:ln>
            <a:noFill/>
          </a:ln>
        </p:spPr>
        <p:style>
          <a:lnRef idx="0">
            <a:scrgbClr r="0" g="0" b="0"/>
          </a:lnRef>
          <a:fillRef idx="0">
            <a:scrgbClr r="0" g="0" b="0"/>
          </a:fillRef>
          <a:effectRef idx="0">
            <a:scrgbClr r="0" g="0" b="0"/>
          </a:effectRef>
          <a:fontRef idx="minor"/>
        </p:style>
      </p:sp>
      <p:sp>
        <p:nvSpPr>
          <p:cNvPr id="147" name="CustomShape 12"/>
          <p:cNvSpPr/>
          <p:nvPr/>
        </p:nvSpPr>
        <p:spPr>
          <a:xfrm>
            <a:off x="2388240" y="4303800"/>
            <a:ext cx="1319400" cy="170280"/>
          </a:xfrm>
          <a:prstGeom prst="rect">
            <a:avLst/>
          </a:prstGeom>
          <a:blipFill>
            <a:blip r:embed="rId12"/>
            <a:stretch>
              <a:fillRect/>
            </a:stretch>
          </a:blipFill>
          <a:ln>
            <a:noFill/>
          </a:ln>
        </p:spPr>
        <p:style>
          <a:lnRef idx="0">
            <a:scrgbClr r="0" g="0" b="0"/>
          </a:lnRef>
          <a:fillRef idx="0">
            <a:scrgbClr r="0" g="0" b="0"/>
          </a:fillRef>
          <a:effectRef idx="0">
            <a:scrgbClr r="0" g="0" b="0"/>
          </a:effectRef>
          <a:fontRef idx="minor"/>
        </p:style>
      </p:sp>
      <p:sp>
        <p:nvSpPr>
          <p:cNvPr id="148" name="CustomShape 13"/>
          <p:cNvSpPr/>
          <p:nvPr/>
        </p:nvSpPr>
        <p:spPr>
          <a:xfrm>
            <a:off x="3656160" y="4209120"/>
            <a:ext cx="711360" cy="374400"/>
          </a:xfrm>
          <a:prstGeom prst="rect">
            <a:avLst/>
          </a:prstGeom>
          <a:blipFill>
            <a:blip r:embed="rId13"/>
            <a:stretch>
              <a:fillRect/>
            </a:stretch>
          </a:blipFill>
          <a:ln>
            <a:noFill/>
          </a:ln>
        </p:spPr>
        <p:style>
          <a:lnRef idx="0">
            <a:scrgbClr r="0" g="0" b="0"/>
          </a:lnRef>
          <a:fillRef idx="0">
            <a:scrgbClr r="0" g="0" b="0"/>
          </a:fillRef>
          <a:effectRef idx="0">
            <a:scrgbClr r="0" g="0" b="0"/>
          </a:effectRef>
          <a:fontRef idx="minor"/>
        </p:style>
      </p:sp>
      <p:sp>
        <p:nvSpPr>
          <p:cNvPr id="149" name="CustomShape 14"/>
          <p:cNvSpPr/>
          <p:nvPr/>
        </p:nvSpPr>
        <p:spPr>
          <a:xfrm>
            <a:off x="4151520" y="4209120"/>
            <a:ext cx="315000" cy="374400"/>
          </a:xfrm>
          <a:prstGeom prst="rect">
            <a:avLst/>
          </a:prstGeom>
          <a:blipFill>
            <a:blip r:embed="rId7"/>
            <a:stretch>
              <a:fillRect/>
            </a:stretch>
          </a:blipFill>
          <a:ln>
            <a:noFill/>
          </a:ln>
        </p:spPr>
        <p:style>
          <a:lnRef idx="0">
            <a:scrgbClr r="0" g="0" b="0"/>
          </a:lnRef>
          <a:fillRef idx="0">
            <a:scrgbClr r="0" g="0" b="0"/>
          </a:fillRef>
          <a:effectRef idx="0">
            <a:scrgbClr r="0" g="0" b="0"/>
          </a:effectRef>
          <a:fontRef idx="minor"/>
        </p:style>
      </p:sp>
      <p:sp>
        <p:nvSpPr>
          <p:cNvPr id="150" name="CustomShape 15"/>
          <p:cNvSpPr/>
          <p:nvPr/>
        </p:nvSpPr>
        <p:spPr>
          <a:xfrm>
            <a:off x="4406040" y="4303800"/>
            <a:ext cx="2037240" cy="170280"/>
          </a:xfrm>
          <a:prstGeom prst="rect">
            <a:avLst/>
          </a:prstGeom>
          <a:blipFill>
            <a:blip r:embed="rId14"/>
            <a:stretch>
              <a:fillRect/>
            </a:stretch>
          </a:blipFill>
          <a:ln>
            <a:noFill/>
          </a:ln>
        </p:spPr>
        <p:style>
          <a:lnRef idx="0">
            <a:scrgbClr r="0" g="0" b="0"/>
          </a:lnRef>
          <a:fillRef idx="0">
            <a:scrgbClr r="0" g="0" b="0"/>
          </a:fillRef>
          <a:effectRef idx="0">
            <a:scrgbClr r="0" g="0" b="0"/>
          </a:effectRef>
          <a:fontRef idx="minor"/>
        </p:style>
      </p:sp>
      <p:sp>
        <p:nvSpPr>
          <p:cNvPr id="151" name="CustomShape 16"/>
          <p:cNvSpPr/>
          <p:nvPr/>
        </p:nvSpPr>
        <p:spPr>
          <a:xfrm>
            <a:off x="2388240" y="4520160"/>
            <a:ext cx="411120" cy="132120"/>
          </a:xfrm>
          <a:prstGeom prst="rect">
            <a:avLst/>
          </a:prstGeom>
          <a:blipFill>
            <a:blip r:embed="rId15"/>
            <a:stretch>
              <a:fillRect/>
            </a:stretch>
          </a:blipFill>
          <a:ln>
            <a:noFill/>
          </a:ln>
        </p:spPr>
        <p:style>
          <a:lnRef idx="0">
            <a:scrgbClr r="0" g="0" b="0"/>
          </a:lnRef>
          <a:fillRef idx="0">
            <a:scrgbClr r="0" g="0" b="0"/>
          </a:fillRef>
          <a:effectRef idx="0">
            <a:scrgbClr r="0" g="0" b="0"/>
          </a:effectRef>
          <a:fontRef idx="minor"/>
        </p:style>
      </p:sp>
      <p:sp>
        <p:nvSpPr>
          <p:cNvPr id="152" name="CustomShape 17"/>
          <p:cNvSpPr/>
          <p:nvPr/>
        </p:nvSpPr>
        <p:spPr>
          <a:xfrm>
            <a:off x="2286720" y="3792600"/>
            <a:ext cx="4800240" cy="892800"/>
          </a:xfrm>
          <a:prstGeom prst="rect">
            <a:avLst/>
          </a:prstGeom>
          <a:noFill/>
          <a:ln w="25920">
            <a:solidFill>
              <a:srgbClr val="7791AA"/>
            </a:solidFill>
            <a:round/>
          </a:ln>
        </p:spPr>
        <p:style>
          <a:lnRef idx="0">
            <a:scrgbClr r="0" g="0" b="0"/>
          </a:lnRef>
          <a:fillRef idx="0">
            <a:scrgbClr r="0" g="0" b="0"/>
          </a:fillRef>
          <a:effectRef idx="0">
            <a:scrgbClr r="0" g="0" b="0"/>
          </a:effectRef>
          <a:fontRef idx="minor"/>
        </p:style>
        <p:txBody>
          <a:bodyPr lIns="0" tIns="39240" rIns="0" bIns="0"/>
          <a:lstStyle/>
          <a:p>
            <a:pPr marL="1477800">
              <a:lnSpc>
                <a:spcPct val="100000"/>
              </a:lnSpc>
            </a:pPr>
            <a:r>
              <a:rPr lang="en-US" sz="1400" b="1" strike="noStrike" spc="-4" dirty="0">
                <a:solidFill>
                  <a:srgbClr val="FF0000"/>
                </a:solidFill>
                <a:uFill>
                  <a:solidFill>
                    <a:srgbClr val="FFFFFF"/>
                  </a:solidFill>
                </a:uFill>
                <a:latin typeface="Arial"/>
              </a:rPr>
              <a:t>100$</a:t>
            </a:r>
            <a:endParaRPr lang="en-US" sz="1800" b="0" strike="noStrike" spc="-1" dirty="0">
              <a:solidFill>
                <a:srgbClr val="000000"/>
              </a:solidFill>
              <a:uFill>
                <a:solidFill>
                  <a:srgbClr val="FFFFFF"/>
                </a:solidFill>
              </a:uFill>
              <a:latin typeface="Arial"/>
            </a:endParaRPr>
          </a:p>
          <a:p>
            <a:pPr marL="574200">
              <a:lnSpc>
                <a:spcPct val="100000"/>
              </a:lnSpc>
            </a:pPr>
            <a:r>
              <a:rPr lang="en-US" sz="1400" b="1" strike="noStrike" spc="-4" dirty="0">
                <a:solidFill>
                  <a:srgbClr val="FF0000"/>
                </a:solidFill>
                <a:uFill>
                  <a:solidFill>
                    <a:srgbClr val="FFFFFF"/>
                  </a:solidFill>
                </a:uFill>
                <a:latin typeface="Arial"/>
              </a:rPr>
              <a:t>f5942b3a8e3b9ff33938b0d6b5267129</a:t>
            </a:r>
            <a:endParaRPr lang="en-US" sz="1800" b="0" strike="noStrike" spc="-1" dirty="0">
              <a:solidFill>
                <a:srgbClr val="000000"/>
              </a:solidFill>
              <a:uFill>
                <a:solidFill>
                  <a:srgbClr val="FFFFFF"/>
                </a:solidFill>
              </a:uFill>
              <a:latin typeface="Arial"/>
            </a:endParaRPr>
          </a:p>
          <a:p>
            <a:pPr marL="1477800">
              <a:lnSpc>
                <a:spcPct val="100000"/>
              </a:lnSpc>
            </a:pPr>
            <a:r>
              <a:rPr lang="en-US" sz="1400" b="1" strike="noStrike" spc="-4" dirty="0">
                <a:solidFill>
                  <a:srgbClr val="FF0000"/>
                </a:solidFill>
                <a:uFill>
                  <a:solidFill>
                    <a:srgbClr val="FFFFFF"/>
                  </a:solidFill>
                </a:uFill>
                <a:latin typeface="Arial"/>
              </a:rPr>
              <a:t>10000$</a:t>
            </a:r>
            <a:endParaRPr lang="en-US" sz="1800" b="0" strike="noStrike" spc="-1" dirty="0">
              <a:solidFill>
                <a:srgbClr val="000000"/>
              </a:solidFill>
              <a:uFill>
                <a:solidFill>
                  <a:srgbClr val="FFFFFF"/>
                </a:solidFill>
              </a:uFill>
              <a:latin typeface="Arial"/>
            </a:endParaRPr>
          </a:p>
          <a:p>
            <a:pPr marL="574200">
              <a:lnSpc>
                <a:spcPct val="100000"/>
              </a:lnSpc>
            </a:pPr>
            <a:r>
              <a:rPr lang="en-US" sz="1400" b="1" strike="noStrike" spc="-4" dirty="0">
                <a:solidFill>
                  <a:srgbClr val="FF0000"/>
                </a:solidFill>
                <a:uFill>
                  <a:solidFill>
                    <a:srgbClr val="FFFFFF"/>
                  </a:solidFill>
                </a:uFill>
                <a:latin typeface="Arial"/>
              </a:rPr>
              <a:t>504ad5f52155a17f4317640f6b1b61aa</a:t>
            </a:r>
            <a:endParaRPr lang="en-US" sz="1800" b="0" strike="noStrike" spc="-1" dirty="0">
              <a:solidFill>
                <a:srgbClr val="000000"/>
              </a:solidFill>
              <a:uFill>
                <a:solidFill>
                  <a:srgbClr val="FFFFFF"/>
                </a:solidFill>
              </a:uFill>
              <a:latin typeface="Arial"/>
            </a:endParaRPr>
          </a:p>
        </p:txBody>
      </p:sp>
      <p:sp>
        <p:nvSpPr>
          <p:cNvPr id="153" name="TextShape 18"/>
          <p:cNvSpPr txBox="1"/>
          <p:nvPr/>
        </p:nvSpPr>
        <p:spPr>
          <a:xfrm>
            <a:off x="8678160" y="4900680"/>
            <a:ext cx="205920" cy="2983320"/>
          </a:xfrm>
          <a:prstGeom prst="rect">
            <a:avLst/>
          </a:prstGeom>
          <a:noFill/>
          <a:ln>
            <a:noFill/>
          </a:ln>
        </p:spPr>
        <p:txBody>
          <a:bodyPr lIns="0" tIns="0" rIns="0" bIns="0"/>
          <a:lstStyle/>
          <a:p>
            <a:pPr marL="25560">
              <a:lnSpc>
                <a:spcPct val="100000"/>
              </a:lnSpc>
            </a:pPr>
            <a:fld id="{E157903F-9F49-4741-9CE5-9E260DCB2CDA}" type="slidenum">
              <a:rPr lang="en-US" sz="1100" b="0" strike="noStrike" spc="-1">
                <a:solidFill>
                  <a:srgbClr val="000000"/>
                </a:solidFill>
                <a:uFill>
                  <a:solidFill>
                    <a:srgbClr val="FFFFFF"/>
                  </a:solidFill>
                </a:uFill>
                <a:latin typeface="Arial"/>
              </a:rPr>
              <a:t>6</a:t>
            </a:fld>
            <a:endParaRPr lang="en-US" sz="1400" b="0" strike="noStrike" spc="-1">
              <a:solidFill>
                <a:srgbClr val="000000"/>
              </a:solidFill>
              <a:uFill>
                <a:solidFill>
                  <a:srgbClr val="FFFFFF"/>
                </a:solidFill>
              </a:u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3220560" y="111240"/>
            <a:ext cx="2210760" cy="875520"/>
          </a:xfrm>
          <a:prstGeom prst="rect">
            <a:avLst/>
          </a:prstGeom>
          <a:noFill/>
          <a:ln>
            <a:noFill/>
          </a:ln>
        </p:spPr>
        <p:txBody>
          <a:bodyPr lIns="0" tIns="16560" rIns="0" bIns="0"/>
          <a:lstStyle/>
          <a:p>
            <a:pPr marL="12600">
              <a:lnSpc>
                <a:spcPct val="100000"/>
              </a:lnSpc>
            </a:pPr>
            <a:r>
              <a:rPr lang="en-US" sz="3200" b="0" strike="noStrike" spc="9">
                <a:uFill>
                  <a:solidFill>
                    <a:srgbClr val="FFFFFF"/>
                  </a:solidFill>
                </a:uFill>
                <a:latin typeface="Arial"/>
              </a:rPr>
              <a:t>INTEGRITY</a:t>
            </a:r>
            <a:endParaRPr lang="en-US" sz="1800" b="0" strike="noStrike" spc="-1">
              <a:uFill>
                <a:solidFill>
                  <a:srgbClr val="FFFFFF"/>
                </a:solidFill>
              </a:uFill>
              <a:latin typeface="Calibri"/>
            </a:endParaRPr>
          </a:p>
        </p:txBody>
      </p:sp>
      <p:sp>
        <p:nvSpPr>
          <p:cNvPr id="137" name="CustomShape 2"/>
          <p:cNvSpPr/>
          <p:nvPr/>
        </p:nvSpPr>
        <p:spPr>
          <a:xfrm>
            <a:off x="572400" y="699542"/>
            <a:ext cx="8208720" cy="4104456"/>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gn="just">
              <a:lnSpc>
                <a:spcPct val="100000"/>
              </a:lnSpc>
              <a:buClr>
                <a:srgbClr val="84A0BB"/>
              </a:buClr>
              <a:buSzPct val="68000"/>
              <a:buFont typeface="Wingdings" charset="2"/>
              <a:buChar char=""/>
            </a:pPr>
            <a:r>
              <a:rPr lang="en-US" sz="2400" dirty="0"/>
              <a:t>The primary goal of integrity is to ensure that all data remains intact, correct, and reliable. </a:t>
            </a:r>
          </a:p>
          <a:p>
            <a:pPr marL="208800" indent="-195840" algn="just">
              <a:lnSpc>
                <a:spcPct val="100000"/>
              </a:lnSpc>
              <a:buClr>
                <a:srgbClr val="84A0BB"/>
              </a:buClr>
              <a:buSzPct val="68000"/>
              <a:buFont typeface="Wingdings" charset="2"/>
              <a:buChar char=""/>
            </a:pPr>
            <a:r>
              <a:rPr lang="en-US" sz="2400" dirty="0"/>
              <a:t>Failure to properly protect data integrity can have a negative impact on business processes, including leading to personnel making improper decisions or potentially harmful actions, due to having incorrect information.</a:t>
            </a:r>
          </a:p>
          <a:p>
            <a:pPr marL="208800" indent="-195840" algn="just">
              <a:lnSpc>
                <a:spcPct val="100000"/>
              </a:lnSpc>
              <a:buClr>
                <a:srgbClr val="84A0BB"/>
              </a:buClr>
              <a:buSzPct val="68000"/>
              <a:buFont typeface="Wingdings" charset="2"/>
              <a:buChar char=""/>
            </a:pPr>
            <a:r>
              <a:rPr lang="en-US" sz="2400" b="0" strike="noStrike" spc="-1" dirty="0">
                <a:solidFill>
                  <a:srgbClr val="000000"/>
                </a:solidFill>
                <a:uFill>
                  <a:solidFill>
                    <a:srgbClr val="FFFFFF"/>
                  </a:solidFill>
                </a:uFill>
              </a:rPr>
              <a:t>Attack </a:t>
            </a:r>
            <a:r>
              <a:rPr lang="en-US" sz="2400" spc="-1" dirty="0">
                <a:solidFill>
                  <a:srgbClr val="000000"/>
                </a:solidFill>
                <a:uFill>
                  <a:solidFill>
                    <a:srgbClr val="FFFFFF"/>
                  </a:solidFill>
                </a:uFill>
              </a:rPr>
              <a:t>of integrity: Viruses, compromise of poorly written code, and intentional modification …</a:t>
            </a:r>
          </a:p>
          <a:p>
            <a:pPr marL="208800" indent="-195840" algn="just">
              <a:lnSpc>
                <a:spcPct val="100000"/>
              </a:lnSpc>
              <a:buClr>
                <a:srgbClr val="84A0BB"/>
              </a:buClr>
              <a:buSzPct val="68000"/>
              <a:buFont typeface="Wingdings" charset="2"/>
              <a:buChar char=""/>
            </a:pPr>
            <a:r>
              <a:rPr lang="en-US" sz="2400" b="0" strike="noStrike" spc="-1" dirty="0">
                <a:solidFill>
                  <a:srgbClr val="000000"/>
                </a:solidFill>
                <a:uFill>
                  <a:solidFill>
                    <a:srgbClr val="FFFFFF"/>
                  </a:solidFill>
                </a:uFill>
              </a:rPr>
              <a:t>Protection</a:t>
            </a:r>
            <a:r>
              <a:rPr lang="en-US" sz="2400" spc="-1" dirty="0">
                <a:solidFill>
                  <a:srgbClr val="000000"/>
                </a:solidFill>
                <a:uFill>
                  <a:solidFill>
                    <a:srgbClr val="FFFFFF"/>
                  </a:solidFill>
                </a:uFill>
              </a:rPr>
              <a:t>: data backups, software version control, strict access control, file integrity monitoring, cryptographic hashes…</a:t>
            </a:r>
          </a:p>
          <a:p>
            <a:pPr marL="208800" indent="-195840" algn="just">
              <a:lnSpc>
                <a:spcPct val="100000"/>
              </a:lnSpc>
              <a:buClr>
                <a:srgbClr val="84A0BB"/>
              </a:buClr>
              <a:buSzPct val="68000"/>
              <a:buFont typeface="Wingdings" charset="2"/>
              <a:buChar char=""/>
            </a:pPr>
            <a:endParaRPr lang="en-US" sz="1800" b="0" strike="noStrike" spc="-1" dirty="0">
              <a:solidFill>
                <a:srgbClr val="000000"/>
              </a:solidFill>
              <a:uFill>
                <a:solidFill>
                  <a:srgbClr val="FFFFFF"/>
                </a:solidFill>
              </a:uFill>
            </a:endParaRPr>
          </a:p>
        </p:txBody>
      </p:sp>
      <p:sp>
        <p:nvSpPr>
          <p:cNvPr id="153" name="TextShape 18"/>
          <p:cNvSpPr txBox="1"/>
          <p:nvPr/>
        </p:nvSpPr>
        <p:spPr>
          <a:xfrm>
            <a:off x="8678160" y="4900680"/>
            <a:ext cx="205920" cy="2983320"/>
          </a:xfrm>
          <a:prstGeom prst="rect">
            <a:avLst/>
          </a:prstGeom>
          <a:noFill/>
          <a:ln>
            <a:noFill/>
          </a:ln>
        </p:spPr>
        <p:txBody>
          <a:bodyPr lIns="0" tIns="0" rIns="0" bIns="0"/>
          <a:lstStyle/>
          <a:p>
            <a:pPr marL="25560">
              <a:lnSpc>
                <a:spcPct val="100000"/>
              </a:lnSpc>
            </a:pPr>
            <a:fld id="{E157903F-9F49-4741-9CE5-9E260DCB2CDA}" type="slidenum">
              <a:rPr lang="en-US" sz="1100" b="0" strike="noStrike" spc="-1">
                <a:solidFill>
                  <a:srgbClr val="000000"/>
                </a:solidFill>
                <a:uFill>
                  <a:solidFill>
                    <a:srgbClr val="FFFFFF"/>
                  </a:solidFill>
                </a:uFill>
                <a:latin typeface="Arial"/>
              </a:rPr>
              <a:t>7</a:t>
            </a:fld>
            <a:endParaRPr lang="en-US"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3667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2969280" y="111240"/>
            <a:ext cx="2712960" cy="875520"/>
          </a:xfrm>
          <a:prstGeom prst="rect">
            <a:avLst/>
          </a:prstGeom>
          <a:noFill/>
          <a:ln>
            <a:noFill/>
          </a:ln>
        </p:spPr>
        <p:txBody>
          <a:bodyPr lIns="0" tIns="16560" rIns="0" bIns="0"/>
          <a:lstStyle/>
          <a:p>
            <a:pPr marL="12600">
              <a:lnSpc>
                <a:spcPct val="100000"/>
              </a:lnSpc>
            </a:pPr>
            <a:r>
              <a:rPr lang="en-US" sz="3200" b="0" strike="noStrike" spc="9">
                <a:uFill>
                  <a:solidFill>
                    <a:srgbClr val="FFFFFF"/>
                  </a:solidFill>
                </a:uFill>
                <a:latin typeface="Arial"/>
              </a:rPr>
              <a:t>AVAILABILITY</a:t>
            </a:r>
            <a:endParaRPr lang="en-US" sz="1800" b="0" strike="noStrike" spc="-1">
              <a:uFill>
                <a:solidFill>
                  <a:srgbClr val="FFFFFF"/>
                </a:solidFill>
              </a:uFill>
              <a:latin typeface="Calibri"/>
            </a:endParaRPr>
          </a:p>
        </p:txBody>
      </p:sp>
      <p:sp>
        <p:nvSpPr>
          <p:cNvPr id="155" name="CustomShape 2"/>
          <p:cNvSpPr/>
          <p:nvPr/>
        </p:nvSpPr>
        <p:spPr>
          <a:xfrm>
            <a:off x="572400" y="1045800"/>
            <a:ext cx="8107200" cy="1681200"/>
          </a:xfrm>
          <a:prstGeom prst="rect">
            <a:avLst/>
          </a:prstGeom>
          <a:noFill/>
          <a:ln>
            <a:noFill/>
          </a:ln>
        </p:spPr>
        <p:style>
          <a:lnRef idx="0">
            <a:scrgbClr r="0" g="0" b="0"/>
          </a:lnRef>
          <a:fillRef idx="0">
            <a:scrgbClr r="0" g="0" b="0"/>
          </a:fillRef>
          <a:effectRef idx="0">
            <a:scrgbClr r="0" g="0" b="0"/>
          </a:effectRef>
          <a:fontRef idx="minor"/>
        </p:style>
        <p:txBody>
          <a:bodyPr lIns="0" tIns="8136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Provide timely and reliable access to</a:t>
            </a:r>
            <a:r>
              <a:rPr lang="en-US" sz="2200" b="0" strike="noStrike" spc="43"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resources</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9" dirty="0">
                <a:solidFill>
                  <a:srgbClr val="000000"/>
                </a:solidFill>
                <a:uFill>
                  <a:solidFill>
                    <a:srgbClr val="FFFFFF"/>
                  </a:solidFill>
                </a:uFill>
                <a:latin typeface="Arial"/>
              </a:rPr>
              <a:t>Redundancy,	redundancy, </a:t>
            </a:r>
            <a:r>
              <a:rPr lang="en-US" sz="1800" b="0" strike="noStrike" spc="-4" dirty="0">
                <a:solidFill>
                  <a:srgbClr val="000000"/>
                </a:solidFill>
                <a:uFill>
                  <a:solidFill>
                    <a:srgbClr val="FFFFFF"/>
                  </a:solidFill>
                </a:uFill>
                <a:latin typeface="Arial"/>
              </a:rPr>
              <a:t>redundancy</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1" dirty="0">
                <a:solidFill>
                  <a:srgbClr val="000000"/>
                </a:solidFill>
                <a:uFill>
                  <a:solidFill>
                    <a:srgbClr val="FFFFFF"/>
                  </a:solidFill>
                </a:uFill>
                <a:latin typeface="Arial"/>
              </a:rPr>
              <a:t>Prevent </a:t>
            </a:r>
            <a:r>
              <a:rPr lang="en-US" sz="1800" b="0" strike="noStrike" spc="-4" dirty="0">
                <a:solidFill>
                  <a:srgbClr val="000000"/>
                </a:solidFill>
                <a:uFill>
                  <a:solidFill>
                    <a:srgbClr val="FFFFFF"/>
                  </a:solidFill>
                </a:uFill>
                <a:latin typeface="Arial"/>
              </a:rPr>
              <a:t>single point </a:t>
            </a:r>
            <a:r>
              <a:rPr lang="en-US" sz="1800" b="0" strike="noStrike" spc="-1" dirty="0">
                <a:solidFill>
                  <a:srgbClr val="000000"/>
                </a:solidFill>
                <a:uFill>
                  <a:solidFill>
                    <a:srgbClr val="FFFFFF"/>
                  </a:solidFill>
                </a:uFill>
                <a:latin typeface="Arial"/>
              </a:rPr>
              <a:t>of</a:t>
            </a:r>
            <a:r>
              <a:rPr lang="en-US" sz="1800" b="0" strike="noStrike" spc="24" dirty="0">
                <a:solidFill>
                  <a:srgbClr val="000000"/>
                </a:solidFill>
                <a:uFill>
                  <a:solidFill>
                    <a:srgbClr val="FFFFFF"/>
                  </a:solidFill>
                </a:uFill>
                <a:latin typeface="Arial"/>
              </a:rPr>
              <a:t> </a:t>
            </a:r>
            <a:r>
              <a:rPr lang="en-US" sz="1800" b="0" strike="noStrike" spc="-4" dirty="0">
                <a:solidFill>
                  <a:srgbClr val="000000"/>
                </a:solidFill>
                <a:uFill>
                  <a:solidFill>
                    <a:srgbClr val="FFFFFF"/>
                  </a:solidFill>
                </a:uFill>
                <a:latin typeface="Arial"/>
              </a:rPr>
              <a:t>failure</a:t>
            </a:r>
            <a:endParaRPr lang="en-US" sz="1800" b="0" strike="noStrike" spc="-1" dirty="0">
              <a:solidFill>
                <a:srgbClr val="000000"/>
              </a:solidFill>
              <a:uFill>
                <a:solidFill>
                  <a:srgbClr val="FFFFFF"/>
                </a:solidFill>
              </a:uFill>
              <a:latin typeface="Arial"/>
            </a:endParaRPr>
          </a:p>
          <a:p>
            <a:pPr marL="498600" lvl="1" indent="-193320">
              <a:lnSpc>
                <a:spcPct val="100000"/>
              </a:lnSpc>
              <a:buClr>
                <a:srgbClr val="F1BD9A"/>
              </a:buClr>
              <a:buSzPct val="69000"/>
              <a:buFont typeface="Wingdings" charset="2"/>
              <a:buChar char=""/>
            </a:pPr>
            <a:r>
              <a:rPr lang="en-US" sz="1800" b="0" strike="noStrike" spc="-4" dirty="0">
                <a:solidFill>
                  <a:srgbClr val="000000"/>
                </a:solidFill>
                <a:uFill>
                  <a:solidFill>
                    <a:srgbClr val="FFFFFF"/>
                  </a:solidFill>
                </a:uFill>
                <a:latin typeface="Arial"/>
              </a:rPr>
              <a:t>Comprehensive </a:t>
            </a:r>
            <a:r>
              <a:rPr lang="en-US" sz="1800" b="0" strike="noStrike" spc="-1" dirty="0">
                <a:solidFill>
                  <a:srgbClr val="000000"/>
                </a:solidFill>
                <a:uFill>
                  <a:solidFill>
                    <a:srgbClr val="FFFFFF"/>
                  </a:solidFill>
                </a:uFill>
                <a:latin typeface="Arial"/>
              </a:rPr>
              <a:t>fault </a:t>
            </a:r>
            <a:r>
              <a:rPr lang="en-US" sz="1800" b="0" strike="noStrike" spc="-4" dirty="0">
                <a:solidFill>
                  <a:srgbClr val="000000"/>
                </a:solidFill>
                <a:uFill>
                  <a:solidFill>
                    <a:srgbClr val="FFFFFF"/>
                  </a:solidFill>
                </a:uFill>
                <a:latin typeface="Arial"/>
              </a:rPr>
              <a:t>tolerance </a:t>
            </a:r>
            <a:r>
              <a:rPr lang="en-US" sz="1800" b="0" strike="noStrike" spc="-1" dirty="0">
                <a:solidFill>
                  <a:srgbClr val="000000"/>
                </a:solidFill>
                <a:uFill>
                  <a:solidFill>
                    <a:srgbClr val="FFFFFF"/>
                  </a:solidFill>
                </a:uFill>
                <a:latin typeface="Arial"/>
              </a:rPr>
              <a:t>(Data, </a:t>
            </a:r>
            <a:r>
              <a:rPr lang="en-US" sz="1800" b="0" strike="noStrike" spc="-4" dirty="0">
                <a:solidFill>
                  <a:srgbClr val="000000"/>
                </a:solidFill>
                <a:uFill>
                  <a:solidFill>
                    <a:srgbClr val="FFFFFF"/>
                  </a:solidFill>
                </a:uFill>
                <a:latin typeface="Arial"/>
              </a:rPr>
              <a:t>Hard Drives, Servers, </a:t>
            </a:r>
            <a:r>
              <a:rPr lang="en-US" sz="1800" b="0" strike="noStrike" spc="-9" dirty="0">
                <a:solidFill>
                  <a:srgbClr val="000000"/>
                </a:solidFill>
                <a:uFill>
                  <a:solidFill>
                    <a:srgbClr val="FFFFFF"/>
                  </a:solidFill>
                </a:uFill>
                <a:latin typeface="Arial"/>
              </a:rPr>
              <a:t>Network </a:t>
            </a:r>
            <a:r>
              <a:rPr lang="en-US" sz="1800" b="0" strike="noStrike" spc="-4" dirty="0">
                <a:solidFill>
                  <a:srgbClr val="000000"/>
                </a:solidFill>
                <a:uFill>
                  <a:solidFill>
                    <a:srgbClr val="FFFFFF"/>
                  </a:solidFill>
                </a:uFill>
                <a:latin typeface="Arial"/>
              </a:rPr>
              <a:t>Links,  </a:t>
            </a:r>
            <a:r>
              <a:rPr lang="en-US" sz="1800" b="0" strike="noStrike" spc="-1" dirty="0">
                <a:solidFill>
                  <a:srgbClr val="000000"/>
                </a:solidFill>
                <a:uFill>
                  <a:solidFill>
                    <a:srgbClr val="FFFFFF"/>
                  </a:solidFill>
                </a:uFill>
                <a:latin typeface="Arial"/>
              </a:rPr>
              <a:t>etc..)</a:t>
            </a:r>
          </a:p>
        </p:txBody>
      </p:sp>
      <p:sp>
        <p:nvSpPr>
          <p:cNvPr id="156" name="CustomShape 3"/>
          <p:cNvSpPr/>
          <p:nvPr/>
        </p:nvSpPr>
        <p:spPr>
          <a:xfrm>
            <a:off x="2525400" y="3028320"/>
            <a:ext cx="2210400" cy="1724400"/>
          </a:xfrm>
          <a:prstGeom prst="rect">
            <a:avLst/>
          </a:prstGeom>
          <a:blipFill>
            <a:blip r:embed="rId3"/>
            <a:stretch>
              <a:fillRect/>
            </a:stretch>
          </a:blipFill>
          <a:ln>
            <a:noFill/>
          </a:ln>
        </p:spPr>
        <p:style>
          <a:lnRef idx="0">
            <a:scrgbClr r="0" g="0" b="0"/>
          </a:lnRef>
          <a:fillRef idx="0">
            <a:scrgbClr r="0" g="0" b="0"/>
          </a:fillRef>
          <a:effectRef idx="0">
            <a:scrgbClr r="0" g="0" b="0"/>
          </a:effectRef>
          <a:fontRef idx="minor"/>
        </p:style>
      </p:sp>
      <p:sp>
        <p:nvSpPr>
          <p:cNvPr id="157" name="CustomShape 4"/>
          <p:cNvSpPr/>
          <p:nvPr/>
        </p:nvSpPr>
        <p:spPr>
          <a:xfrm>
            <a:off x="6019920" y="2974680"/>
            <a:ext cx="2000520" cy="1700280"/>
          </a:xfrm>
          <a:prstGeom prst="rect">
            <a:avLst/>
          </a:prstGeom>
          <a:blipFill>
            <a:blip r:embed="rId4"/>
            <a:stretch>
              <a:fillRect/>
            </a:stretch>
          </a:blipFill>
          <a:ln>
            <a:noFill/>
          </a:ln>
        </p:spPr>
        <p:style>
          <a:lnRef idx="0">
            <a:scrgbClr r="0" g="0" b="0"/>
          </a:lnRef>
          <a:fillRef idx="0">
            <a:scrgbClr r="0" g="0" b="0"/>
          </a:fillRef>
          <a:effectRef idx="0">
            <a:scrgbClr r="0" g="0" b="0"/>
          </a:effectRef>
          <a:fontRef idx="minor"/>
        </p:style>
      </p:sp>
      <p:sp>
        <p:nvSpPr>
          <p:cNvPr id="158" name="TextShape 5"/>
          <p:cNvSpPr txBox="1"/>
          <p:nvPr/>
        </p:nvSpPr>
        <p:spPr>
          <a:xfrm>
            <a:off x="8678160" y="4900680"/>
            <a:ext cx="205920" cy="2983320"/>
          </a:xfrm>
          <a:prstGeom prst="rect">
            <a:avLst/>
          </a:prstGeom>
          <a:noFill/>
          <a:ln>
            <a:noFill/>
          </a:ln>
        </p:spPr>
        <p:txBody>
          <a:bodyPr lIns="0" tIns="0" rIns="0" bIns="0"/>
          <a:lstStyle/>
          <a:p>
            <a:pPr marL="25560">
              <a:lnSpc>
                <a:spcPct val="100000"/>
              </a:lnSpc>
            </a:pPr>
            <a:fld id="{BA80902E-CF72-4536-BA34-B5BBEDF0C5FF}" type="slidenum">
              <a:rPr lang="en-US" sz="1100" b="0" strike="noStrike" spc="-1">
                <a:solidFill>
                  <a:srgbClr val="000000"/>
                </a:solidFill>
                <a:uFill>
                  <a:solidFill>
                    <a:srgbClr val="FFFFFF"/>
                  </a:solidFill>
                </a:uFill>
                <a:latin typeface="Arial"/>
              </a:rPr>
              <a:t>8</a:t>
            </a:fld>
            <a:endParaRPr lang="en-US" sz="1400" b="0" strike="noStrike" spc="-1">
              <a:solidFill>
                <a:srgbClr val="000000"/>
              </a:solidFill>
              <a:uFill>
                <a:solidFill>
                  <a:srgbClr val="FFFFFF"/>
                </a:solidFill>
              </a:uFill>
              <a:latin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1005840" y="114120"/>
            <a:ext cx="6640560" cy="871200"/>
          </a:xfrm>
          <a:prstGeom prst="rect">
            <a:avLst/>
          </a:prstGeom>
          <a:noFill/>
          <a:ln>
            <a:noFill/>
          </a:ln>
        </p:spPr>
        <p:txBody>
          <a:bodyPr lIns="0" tIns="12240" rIns="0" bIns="0"/>
          <a:lstStyle/>
          <a:p>
            <a:pPr marL="12600">
              <a:lnSpc>
                <a:spcPct val="100000"/>
              </a:lnSpc>
            </a:pPr>
            <a:r>
              <a:rPr lang="en-US" sz="2800" b="0" strike="noStrike" spc="-4">
                <a:uFill>
                  <a:solidFill>
                    <a:srgbClr val="FFFFFF"/>
                  </a:solidFill>
                </a:uFill>
                <a:latin typeface="Arial"/>
              </a:rPr>
              <a:t>BEST </a:t>
            </a:r>
            <a:r>
              <a:rPr lang="en-US" sz="2800" b="0" strike="noStrike" spc="-9">
                <a:uFill>
                  <a:solidFill>
                    <a:srgbClr val="FFFFFF"/>
                  </a:solidFill>
                </a:uFill>
                <a:latin typeface="Arial"/>
              </a:rPr>
              <a:t>PRACTICES </a:t>
            </a:r>
            <a:r>
              <a:rPr lang="en-US" sz="2800" b="0" strike="noStrike" spc="-1">
                <a:uFill>
                  <a:solidFill>
                    <a:srgbClr val="FFFFFF"/>
                  </a:solidFill>
                </a:uFill>
                <a:latin typeface="Arial"/>
              </a:rPr>
              <a:t>(TO </a:t>
            </a:r>
            <a:r>
              <a:rPr lang="en-US" sz="2800" b="0" strike="noStrike" spc="-9">
                <a:uFill>
                  <a:solidFill>
                    <a:srgbClr val="FFFFFF"/>
                  </a:solidFill>
                </a:uFill>
                <a:latin typeface="Arial"/>
              </a:rPr>
              <a:t>PROTECT</a:t>
            </a:r>
            <a:r>
              <a:rPr lang="en-US" sz="2800" b="0" strike="noStrike" spc="49">
                <a:uFill>
                  <a:solidFill>
                    <a:srgbClr val="FFFFFF"/>
                  </a:solidFill>
                </a:uFill>
                <a:latin typeface="Arial"/>
              </a:rPr>
              <a:t> </a:t>
            </a:r>
            <a:r>
              <a:rPr lang="en-US" sz="2800" b="0" strike="noStrike" spc="-4">
                <a:uFill>
                  <a:solidFill>
                    <a:srgbClr val="FFFFFF"/>
                  </a:solidFill>
                </a:uFill>
                <a:latin typeface="Arial"/>
              </a:rPr>
              <a:t>C-I-A)</a:t>
            </a:r>
            <a:endParaRPr lang="en-US" sz="1800" b="0" strike="noStrike" spc="-1">
              <a:uFill>
                <a:solidFill>
                  <a:srgbClr val="FFFFFF"/>
                </a:solidFill>
              </a:uFill>
              <a:latin typeface="Calibri"/>
            </a:endParaRPr>
          </a:p>
        </p:txBody>
      </p:sp>
      <p:sp>
        <p:nvSpPr>
          <p:cNvPr id="160" name="TextShape 2"/>
          <p:cNvSpPr txBox="1"/>
          <p:nvPr/>
        </p:nvSpPr>
        <p:spPr>
          <a:xfrm>
            <a:off x="8678160" y="4900680"/>
            <a:ext cx="205920" cy="2983320"/>
          </a:xfrm>
          <a:prstGeom prst="rect">
            <a:avLst/>
          </a:prstGeom>
          <a:noFill/>
          <a:ln>
            <a:noFill/>
          </a:ln>
        </p:spPr>
        <p:txBody>
          <a:bodyPr lIns="0" tIns="0" rIns="0" bIns="0"/>
          <a:lstStyle/>
          <a:p>
            <a:pPr marL="25560">
              <a:lnSpc>
                <a:spcPct val="100000"/>
              </a:lnSpc>
            </a:pPr>
            <a:fld id="{02C71905-44B2-4A29-880E-13444FB56157}" type="slidenum">
              <a:rPr lang="en-US" sz="1100" b="0" strike="noStrike" spc="-1">
                <a:solidFill>
                  <a:srgbClr val="000000"/>
                </a:solidFill>
                <a:uFill>
                  <a:solidFill>
                    <a:srgbClr val="FFFFFF"/>
                  </a:solidFill>
                </a:uFill>
                <a:latin typeface="Arial"/>
              </a:rPr>
              <a:t>9</a:t>
            </a:fld>
            <a:endParaRPr lang="en-US" sz="1400" b="0" strike="noStrike" spc="-1">
              <a:solidFill>
                <a:srgbClr val="000000"/>
              </a:solidFill>
              <a:uFill>
                <a:solidFill>
                  <a:srgbClr val="FFFFFF"/>
                </a:solidFill>
              </a:uFill>
              <a:latin typeface="Times New Roman"/>
            </a:endParaRPr>
          </a:p>
        </p:txBody>
      </p:sp>
      <p:sp>
        <p:nvSpPr>
          <p:cNvPr id="161" name="CustomShape 3"/>
          <p:cNvSpPr/>
          <p:nvPr/>
        </p:nvSpPr>
        <p:spPr>
          <a:xfrm>
            <a:off x="572400" y="1047600"/>
            <a:ext cx="3622320" cy="2426400"/>
          </a:xfrm>
          <a:prstGeom prst="rect">
            <a:avLst/>
          </a:prstGeom>
          <a:noFill/>
          <a:ln>
            <a:noFill/>
          </a:ln>
        </p:spPr>
        <p:style>
          <a:lnRef idx="0">
            <a:scrgbClr r="0" g="0" b="0"/>
          </a:lnRef>
          <a:fillRef idx="0">
            <a:scrgbClr r="0" g="0" b="0"/>
          </a:fillRef>
          <a:effectRef idx="0">
            <a:scrgbClr r="0" g="0" b="0"/>
          </a:effectRef>
          <a:fontRef idx="minor"/>
        </p:style>
        <p:txBody>
          <a:bodyPr lIns="0" tIns="79200" rIns="0" bIns="0"/>
          <a:lstStyle/>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Separation of Duties</a:t>
            </a:r>
            <a:r>
              <a:rPr lang="en-US" sz="2200" b="0" strike="noStrike" spc="-1"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(SOD)</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Mandatory</a:t>
            </a:r>
            <a:r>
              <a:rPr lang="en-US" sz="2200" b="0" strike="noStrike" spc="32"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Vacations</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Job</a:t>
            </a:r>
            <a:r>
              <a:rPr lang="en-US" sz="2200" b="0" strike="noStrike" spc="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rotation</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Least</a:t>
            </a:r>
            <a:r>
              <a:rPr lang="en-US" sz="2200" b="0" strike="noStrike" spc="4"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privilege</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Need to</a:t>
            </a:r>
            <a:r>
              <a:rPr lang="en-US" sz="2200" b="0" strike="noStrike" spc="9"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know</a:t>
            </a:r>
            <a:endParaRPr lang="en-US" sz="1800" b="0" strike="noStrike" spc="-1" dirty="0">
              <a:solidFill>
                <a:srgbClr val="000000"/>
              </a:solidFill>
              <a:uFill>
                <a:solidFill>
                  <a:srgbClr val="FFFFFF"/>
                </a:solidFill>
              </a:uFill>
              <a:latin typeface="Arial"/>
            </a:endParaRP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Dual</a:t>
            </a:r>
            <a:r>
              <a:rPr lang="en-US" sz="2200" b="0" strike="noStrike" spc="-1" dirty="0">
                <a:solidFill>
                  <a:srgbClr val="000000"/>
                </a:solidFill>
                <a:uFill>
                  <a:solidFill>
                    <a:srgbClr val="FFFFFF"/>
                  </a:solidFill>
                </a:uFill>
                <a:latin typeface="Arial"/>
              </a:rPr>
              <a:t> </a:t>
            </a:r>
            <a:r>
              <a:rPr lang="en-US" sz="2200" b="0" strike="noStrike" spc="-4" dirty="0">
                <a:solidFill>
                  <a:srgbClr val="000000"/>
                </a:solidFill>
                <a:uFill>
                  <a:solidFill>
                    <a:srgbClr val="FFFFFF"/>
                  </a:solidFill>
                </a:uFill>
                <a:latin typeface="Arial"/>
              </a:rPr>
              <a:t>control</a:t>
            </a:r>
          </a:p>
          <a:p>
            <a:pPr marL="208800" indent="-195840">
              <a:lnSpc>
                <a:spcPct val="100000"/>
              </a:lnSpc>
              <a:buClr>
                <a:srgbClr val="84A0BB"/>
              </a:buClr>
              <a:buSzPct val="68000"/>
              <a:buFont typeface="Wingdings" charset="2"/>
              <a:buChar char=""/>
            </a:pPr>
            <a:r>
              <a:rPr lang="en-US" sz="2200" b="0" strike="noStrike" spc="-4" dirty="0">
                <a:solidFill>
                  <a:srgbClr val="000000"/>
                </a:solidFill>
                <a:uFill>
                  <a:solidFill>
                    <a:srgbClr val="FFFFFF"/>
                  </a:solidFill>
                </a:uFill>
                <a:latin typeface="Arial"/>
              </a:rPr>
              <a:t>Agreements (NDA, No compete…)</a:t>
            </a:r>
          </a:p>
          <a:p>
            <a:pPr marL="208800" indent="-195840">
              <a:lnSpc>
                <a:spcPct val="100000"/>
              </a:lnSpc>
              <a:buClr>
                <a:srgbClr val="84A0BB"/>
              </a:buClr>
              <a:buSzPct val="68000"/>
              <a:buFont typeface="Wingdings" charset="2"/>
              <a:buChar char=""/>
            </a:pPr>
            <a:r>
              <a:rPr lang="en-US" sz="2200" spc="-4" dirty="0">
                <a:solidFill>
                  <a:srgbClr val="000000"/>
                </a:solidFill>
                <a:uFill>
                  <a:solidFill>
                    <a:srgbClr val="FFFFFF"/>
                  </a:solidFill>
                </a:uFill>
                <a:latin typeface="Arial"/>
              </a:rPr>
              <a:t>…</a:t>
            </a:r>
            <a:endParaRPr lang="en-US" sz="1800" b="0" strike="noStrike"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3325424554"/>
      </p:ext>
    </p:extLst>
  </p:cSld>
  <p:clrMapOvr>
    <a:masterClrMapping/>
  </p:clrMapOvr>
</p:sld>
</file>

<file path=ppt/theme/theme1.xml><?xml version="1.0" encoding="utf-8"?>
<a:theme xmlns:a="http://schemas.openxmlformats.org/drawingml/2006/main" name="Office Theme">
  <a:themeElements>
    <a:clrScheme name="Custom 9">
      <a:dk1>
        <a:sysClr val="windowText" lastClr="000000"/>
      </a:dk1>
      <a:lt1>
        <a:sysClr val="window" lastClr="FFFFFF"/>
      </a:lt1>
      <a:dk2>
        <a:srgbClr val="44546A"/>
      </a:dk2>
      <a:lt2>
        <a:srgbClr val="E7E6E6"/>
      </a:lt2>
      <a:accent1>
        <a:srgbClr val="EE0033"/>
      </a:accent1>
      <a:accent2>
        <a:srgbClr val="F0405F"/>
      </a:accent2>
      <a:accent3>
        <a:srgbClr val="F58094"/>
      </a:accent3>
      <a:accent4>
        <a:srgbClr val="FABFC9"/>
      </a:accent4>
      <a:accent5>
        <a:srgbClr val="B5B4B4"/>
      </a:accent5>
      <a:accent6>
        <a:srgbClr val="44494D"/>
      </a:accent6>
      <a:hlink>
        <a:srgbClr val="0563C1"/>
      </a:hlink>
      <a:folHlink>
        <a:srgbClr val="954F72"/>
      </a:folHlink>
    </a:clrScheme>
    <a:fontScheme name="Viettel">
      <a:majorFont>
        <a:latin typeface="FS Magistral Bold"/>
        <a:ea typeface=""/>
        <a:cs typeface=""/>
      </a:majorFont>
      <a:minorFont>
        <a:latin typeface="FS PF Beau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9">
      <a:dk1>
        <a:sysClr val="windowText" lastClr="000000"/>
      </a:dk1>
      <a:lt1>
        <a:sysClr val="window" lastClr="FFFFFF"/>
      </a:lt1>
      <a:dk2>
        <a:srgbClr val="44546A"/>
      </a:dk2>
      <a:lt2>
        <a:srgbClr val="E7E6E6"/>
      </a:lt2>
      <a:accent1>
        <a:srgbClr val="EE0033"/>
      </a:accent1>
      <a:accent2>
        <a:srgbClr val="F0405F"/>
      </a:accent2>
      <a:accent3>
        <a:srgbClr val="F58094"/>
      </a:accent3>
      <a:accent4>
        <a:srgbClr val="FABFC9"/>
      </a:accent4>
      <a:accent5>
        <a:srgbClr val="B5B4B4"/>
      </a:accent5>
      <a:accent6>
        <a:srgbClr val="44494D"/>
      </a:accent6>
      <a:hlink>
        <a:srgbClr val="0563C1"/>
      </a:hlink>
      <a:folHlink>
        <a:srgbClr val="954F72"/>
      </a:folHlink>
    </a:clrScheme>
    <a:fontScheme name="Viettel">
      <a:majorFont>
        <a:latin typeface="FS Magistral Bold"/>
        <a:ea typeface=""/>
        <a:cs typeface=""/>
      </a:majorFont>
      <a:minorFont>
        <a:latin typeface="FS PF Beau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9Slide.vn</Template>
  <TotalTime>0</TotalTime>
  <Words>3885</Words>
  <Application>Microsoft Office PowerPoint</Application>
  <PresentationFormat>On-screen Show (16:9)</PresentationFormat>
  <Paragraphs>390</Paragraphs>
  <Slides>32</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32</vt:i4>
      </vt:variant>
    </vt:vector>
  </HeadingPairs>
  <TitlesOfParts>
    <vt:vector size="45" baseType="lpstr">
      <vt:lpstr>FS PF BeauSans Pro SemiBold</vt:lpstr>
      <vt:lpstr>FS PF BeauSans Pro</vt:lpstr>
      <vt:lpstr>Calibri</vt:lpstr>
      <vt:lpstr>Open Sans</vt:lpstr>
      <vt:lpstr>Wingdings</vt:lpstr>
      <vt:lpstr>FS PF BeauSans Pro Light</vt:lpstr>
      <vt:lpstr>Times New Roman</vt:lpstr>
      <vt:lpstr>Lato</vt:lpstr>
      <vt:lpstr>FS Magistral Bold</vt:lpstr>
      <vt:lpstr>Open Sans Semibold</vt:lpstr>
      <vt:lpstr>Arial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
  <cp:revision>1</cp:revision>
  <dcterms:created xsi:type="dcterms:W3CDTF">2022-06-27T09:08:48Z</dcterms:created>
  <dcterms:modified xsi:type="dcterms:W3CDTF">2023-04-21T04:26:38Z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BMPSD">
    <vt:lpwstr>K</vt:lpwstr>
  </property>
</Properties>
</file>